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modernComment_12C_9EF59363.xml" ContentType="application/vnd.ms-powerpoint.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modernComment_153_FC94AC3B.xml" ContentType="application/vnd.ms-powerpoint.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omments/modernComment_14F_B86A9983.xml" ContentType="application/vnd.ms-powerpoint.comment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omments/modernComment_105_DEB24BB4.xml" ContentType="application/vnd.ms-powerpoint.comment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omments/modernComment_13F_B1225451.xml" ContentType="application/vnd.ms-powerpoint.comment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96" r:id="rId5"/>
  </p:sldMasterIdLst>
  <p:notesMasterIdLst>
    <p:notesMasterId r:id="rId47"/>
  </p:notesMasterIdLst>
  <p:sldIdLst>
    <p:sldId id="256" r:id="rId6"/>
    <p:sldId id="296" r:id="rId7"/>
    <p:sldId id="325" r:id="rId8"/>
    <p:sldId id="326" r:id="rId9"/>
    <p:sldId id="327" r:id="rId10"/>
    <p:sldId id="328" r:id="rId11"/>
    <p:sldId id="329" r:id="rId12"/>
    <p:sldId id="297" r:id="rId13"/>
    <p:sldId id="259" r:id="rId14"/>
    <p:sldId id="300" r:id="rId15"/>
    <p:sldId id="336" r:id="rId16"/>
    <p:sldId id="339" r:id="rId17"/>
    <p:sldId id="301" r:id="rId18"/>
    <p:sldId id="302" r:id="rId19"/>
    <p:sldId id="303" r:id="rId20"/>
    <p:sldId id="304" r:id="rId21"/>
    <p:sldId id="335" r:id="rId22"/>
    <p:sldId id="337" r:id="rId23"/>
    <p:sldId id="262" r:id="rId24"/>
    <p:sldId id="261" r:id="rId25"/>
    <p:sldId id="307" r:id="rId26"/>
    <p:sldId id="282" r:id="rId27"/>
    <p:sldId id="308" r:id="rId28"/>
    <p:sldId id="338" r:id="rId29"/>
    <p:sldId id="331" r:id="rId30"/>
    <p:sldId id="332" r:id="rId31"/>
    <p:sldId id="333" r:id="rId32"/>
    <p:sldId id="334" r:id="rId33"/>
    <p:sldId id="309" r:id="rId34"/>
    <p:sldId id="312" r:id="rId35"/>
    <p:sldId id="313" r:id="rId36"/>
    <p:sldId id="314" r:id="rId37"/>
    <p:sldId id="315" r:id="rId38"/>
    <p:sldId id="316" r:id="rId39"/>
    <p:sldId id="317" r:id="rId40"/>
    <p:sldId id="318" r:id="rId41"/>
    <p:sldId id="320" r:id="rId42"/>
    <p:sldId id="319" r:id="rId43"/>
    <p:sldId id="321" r:id="rId44"/>
    <p:sldId id="324" r:id="rId45"/>
    <p:sldId id="322"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4666555-DE2D-BD49-C89E-E27056449068}" name="Audrey Hu" initials="AH" userId="S::hu.aud@northeastern.edu::cb89e434-87b3-4375-81c0-65c1e250357c" providerId="AD"/>
  <p188:author id="{0FC4487E-88C3-FF02-BAF0-9BB8BA017A52}" name="Dustin Haigler" initials="DH" userId="S::haigler.d@northeastern.edu::1ebc238b-13c9-42e8-94e4-25bd86558817" providerId="AD"/>
  <p188:author id="{D54FB1E0-82FB-B05B-FAF5-8B34968F0FD3}" name="Allison Jordan" initials="AJ" userId="S::jordan.alli@northeastern.edu::11c37df8-32a8-486e-8e8b-de620c69aefe" providerId="AD"/>
  <p188:author id="{822973F7-630E-6650-920B-FC9DD04A83D9}" name="Ishika Sen Mukherjee" initials="IM" userId="S::senmukherjee.i@northeastern.edu::6d5e2f8f-bacc-4b27-8a3a-c648c5e2afb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0006DE-D36E-0238-9A1C-C04409E90770}" v="507" dt="2024-03-25T23:35:34.460"/>
    <p1510:client id="{26FF723E-FFFC-4FF4-A65F-AB927E44D50D}" v="10" dt="2024-03-27T16:27:07.787"/>
    <p1510:client id="{29A7D5F0-5F7B-6ECA-809F-D81B1F147C09}" v="4" dt="2024-03-27T14:28:15.133"/>
    <p1510:client id="{3C10E783-5418-6C80-B324-C957FC5E16F4}" v="4" dt="2024-03-26T01:30:32.992"/>
    <p1510:client id="{73FF5BD9-97A8-5F42-5708-2CDDB6AB3C93}" v="30" dt="2024-03-25T20:23:38.171"/>
    <p1510:client id="{96A6EC48-9F65-243B-28AF-5FFA0687BE08}" v="8" dt="2024-03-25T18:07:14.523"/>
    <p1510:client id="{AFD53996-296E-2972-D36B-BB13DB13F30B}" v="13" dt="2024-03-26T20:44:49.3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1"/>
  </p:normalViewPr>
  <p:slideViewPr>
    <p:cSldViewPr snapToGrid="0">
      <p:cViewPr varScale="1">
        <p:scale>
          <a:sx n="107" d="100"/>
          <a:sy n="107" d="100"/>
        </p:scale>
        <p:origin x="73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microsoft.com/office/2018/10/relationships/authors" Target="authors.xml"/><Relationship Id="rId5" Type="http://schemas.openxmlformats.org/officeDocument/2006/relationships/slideMaster" Target="slideMasters/slideMaster2.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s>
</file>

<file path=ppt/comments/modernComment_105_DEB24BB4.xml><?xml version="1.0" encoding="utf-8"?>
<p188:cmLst xmlns:a="http://schemas.openxmlformats.org/drawingml/2006/main" xmlns:r="http://schemas.openxmlformats.org/officeDocument/2006/relationships" xmlns:p188="http://schemas.microsoft.com/office/powerpoint/2018/8/main">
  <p188:cm id="{3A4007B2-CE28-41A6-8603-25AC116C5BBC}" authorId="{F4666555-DE2D-BD49-C89E-E27056449068}" status="resolved" created="2024-03-25T00:50:05.464" complete="100000">
    <pc:sldMkLst xmlns:pc="http://schemas.microsoft.com/office/powerpoint/2013/main/command">
      <pc:docMk/>
      <pc:sldMk cId="3736226740" sldId="261"/>
    </pc:sldMkLst>
    <p188:txBody>
      <a:bodyPr/>
      <a:lstStyle/>
      <a:p>
        <a:r>
          <a:rPr lang="en-US"/>
          <a:t>I'm wondering if we can remove slides 20, 21, and 22. Perhaps when you present slide 19, you can just point out the general format and what we're looking for. </a:t>
        </a:r>
      </a:p>
    </p188:txBody>
  </p188:cm>
</p188:cmLst>
</file>

<file path=ppt/comments/modernComment_12C_9EF59363.xml><?xml version="1.0" encoding="utf-8"?>
<p188:cmLst xmlns:a="http://schemas.openxmlformats.org/drawingml/2006/main" xmlns:r="http://schemas.openxmlformats.org/officeDocument/2006/relationships" xmlns:p188="http://schemas.microsoft.com/office/powerpoint/2018/8/main">
  <p188:cm id="{5DCC023D-A96B-4F39-B1CC-77741A483ADB}" authorId="{F4666555-DE2D-BD49-C89E-E27056449068}" status="resolved" created="2024-03-25T00:41:54.836" complete="100000">
    <pc:sldMkLst xmlns:pc="http://schemas.microsoft.com/office/powerpoint/2013/main/command">
      <pc:docMk/>
      <pc:sldMk cId="2666894179" sldId="300"/>
    </pc:sldMkLst>
    <p188:txBody>
      <a:bodyPr/>
      <a:lstStyle/>
      <a:p>
        <a:r>
          <a:rPr lang="en-US"/>
          <a:t>This slide and the next one are great! What do you think about adding another slide with a list of the Tables? </a:t>
        </a:r>
      </a:p>
    </p188:txBody>
    <p188:extLst>
      <p:ext xmlns:p="http://schemas.openxmlformats.org/presentationml/2006/main" uri="{57CB4572-C831-44C2-8A1C-0ADB6CCDFE69}">
        <p223:reactions xmlns:p223="http://schemas.microsoft.com/office/powerpoint/2022/03/main">
          <p223:rxn type="👍">
            <p223:instance time="2024-03-25T03:20:21.012" authorId="{822973F7-630E-6650-920B-FC9DD04A83D9}"/>
          </p223:rxn>
        </p223:reactions>
      </p:ext>
    </p188:extLst>
  </p188:cm>
</p188:cmLst>
</file>

<file path=ppt/comments/modernComment_13F_B1225451.xml><?xml version="1.0" encoding="utf-8"?>
<p188:cmLst xmlns:a="http://schemas.openxmlformats.org/drawingml/2006/main" xmlns:r="http://schemas.openxmlformats.org/officeDocument/2006/relationships" xmlns:p188="http://schemas.microsoft.com/office/powerpoint/2018/8/main">
  <p188:cm id="{E2D58A04-BACA-4476-A763-2ADB2E8A9E84}" authorId="{F4666555-DE2D-BD49-C89E-E27056449068}" status="resolved" created="2024-03-25T00:59:20.355" complete="100000">
    <pc:sldMkLst xmlns:pc="http://schemas.microsoft.com/office/powerpoint/2013/main/command">
      <pc:docMk/>
      <pc:sldMk cId="2971817041" sldId="319"/>
    </pc:sldMkLst>
    <p188:replyLst>
      <p188:reply id="{B2437F3C-C18A-4000-B3D4-DA4DE15C7102}" authorId="{D54FB1E0-82FB-B05B-FAF5-8B34968F0FD3}" created="2024-03-25T20:13:46.573">
        <p188:txBody>
          <a:bodyPr/>
          <a:lstStyle/>
          <a:p>
            <a:r>
              <a:rPr lang="en-US"/>
              <a:t>Goof Know</a:t>
            </a:r>
          </a:p>
        </p188:txBody>
      </p188:reply>
    </p188:replyLst>
    <p188:txBody>
      <a:bodyPr/>
      <a:lstStyle/>
      <a:p>
        <a:r>
          <a:rPr lang="en-US"/>
          <a:t>I've received some questions about whether the print version ($46) or the online 3-year subscription ($79) is better. I think the print version is fine, but just a heads up in case anyone asks.</a:t>
        </a:r>
      </a:p>
    </p188:txBody>
  </p188:cm>
  <p188:cm id="{9589A71F-2769-4BA3-8CD5-1B439A6CBD99}" authorId="{F4666555-DE2D-BD49-C89E-E27056449068}" status="resolved" created="2024-03-25T01:00:08.888" complete="100000">
    <pc:sldMkLst xmlns:pc="http://schemas.microsoft.com/office/powerpoint/2013/main/command">
      <pc:docMk/>
      <pc:sldMk cId="2971817041" sldId="319"/>
    </pc:sldMkLst>
    <p188:txBody>
      <a:bodyPr/>
      <a:lstStyle/>
      <a:p>
        <a:r>
          <a:rPr lang="en-US"/>
          <a:t>The third link doesn't seem to work</a:t>
        </a:r>
      </a:p>
    </p188:txBody>
  </p188:cm>
</p188:cmLst>
</file>

<file path=ppt/comments/modernComment_14F_B86A9983.xml><?xml version="1.0" encoding="utf-8"?>
<p188:cmLst xmlns:a="http://schemas.openxmlformats.org/drawingml/2006/main" xmlns:r="http://schemas.openxmlformats.org/officeDocument/2006/relationships" xmlns:p188="http://schemas.microsoft.com/office/powerpoint/2018/8/main">
  <p188:cm id="{081DA42B-565C-454B-AF68-2EE2E9F46EBA}" authorId="{F4666555-DE2D-BD49-C89E-E27056449068}" status="resolved" created="2024-03-25T00:44:15.262" complete="100000">
    <ac:txMkLst xmlns:ac="http://schemas.microsoft.com/office/drawing/2013/main/command">
      <pc:docMk xmlns:pc="http://schemas.microsoft.com/office/powerpoint/2013/main/command"/>
      <pc:sldMk xmlns:pc="http://schemas.microsoft.com/office/powerpoint/2013/main/command" cId="3093993859" sldId="335"/>
      <ac:spMk id="3" creationId="{446BC9BB-E296-225E-61F6-2190B11AB3FC}"/>
      <ac:txMk cp="180" len="56">
        <ac:context len="375" hash="2583859080"/>
      </ac:txMk>
    </ac:txMkLst>
    <p188:pos x="1794075" y="2536784"/>
    <p188:replyLst>
      <p188:reply id="{D2FAE687-9F50-47C5-97C4-ACA33D1C1F89}" authorId="{D54FB1E0-82FB-B05B-FAF5-8B34968F0FD3}" created="2024-03-25T18:06:38.741">
        <p188:txBody>
          <a:bodyPr/>
          <a:lstStyle/>
          <a:p>
            <a:r>
              <a:rPr lang="en-US"/>
              <a:t>That is the only one, but I can make this more clear</a:t>
            </a:r>
          </a:p>
        </p188:txBody>
      </p188:reply>
    </p188:replyLst>
    <p188:txBody>
      <a:bodyPr/>
      <a:lstStyle/>
      <a:p>
        <a:r>
          <a:rPr lang="en-US"/>
          <a:t>On the 4th bullet, aren't we supposed to put commas after signals sometimes? For example: See, e.g.,</a:t>
        </a:r>
      </a:p>
    </p188:txBody>
  </p188:cm>
  <p188:cm id="{4B586002-193C-4F8B-BB93-84CB5F01540F}" authorId="{F4666555-DE2D-BD49-C89E-E27056449068}" status="resolved" created="2024-03-25T00:45:09.342" complete="100000">
    <ac:txMkLst xmlns:ac="http://schemas.microsoft.com/office/drawing/2013/main/command">
      <pc:docMk xmlns:pc="http://schemas.microsoft.com/office/powerpoint/2013/main/command"/>
      <pc:sldMk xmlns:pc="http://schemas.microsoft.com/office/powerpoint/2013/main/command" cId="3093993859" sldId="335"/>
      <ac:spMk id="3" creationId="{446BC9BB-E296-225E-61F6-2190B11AB3FC}"/>
      <ac:txMk cp="180" len="56">
        <ac:context len="375" hash="2583859080"/>
      </ac:txMk>
    </ac:txMkLst>
    <p188:pos x="1794075" y="2536784"/>
    <p188:txBody>
      <a:bodyPr/>
      <a:lstStyle/>
      <a:p>
        <a:r>
          <a:rPr lang="en-US"/>
          <a:t>Let's italicize "supra" just because that's how it's formatted usually?</a:t>
        </a:r>
      </a:p>
    </p188:txBody>
  </p188:cm>
  <p188:cm id="{405BBB44-4B54-43F5-80F4-7AE36A7EFB78}" authorId="{F4666555-DE2D-BD49-C89E-E27056449068}" status="resolved" created="2024-03-25T00:46:33.156" complete="100000">
    <pc:sldMkLst xmlns:pc="http://schemas.microsoft.com/office/powerpoint/2013/main/command">
      <pc:docMk/>
      <pc:sldMk cId="3093993859" sldId="335"/>
    </pc:sldMkLst>
    <p188:replyLst>
      <p188:reply id="{8A41A7AF-E721-43DC-9561-6FA43BC0AB27}" authorId="{D54FB1E0-82FB-B05B-FAF5-8B34968F0FD3}" created="2024-03-25T18:04:00.704">
        <p188:txBody>
          <a:bodyPr/>
          <a:lstStyle/>
          <a:p>
            <a:r>
              <a:rPr lang="en-US"/>
              <a:t>T1 pretty much tells you the answer</a:t>
            </a:r>
          </a:p>
        </p188:txBody>
      </p188:reply>
    </p188:replyLst>
    <p188:txBody>
      <a:bodyPr/>
      <a:lstStyle/>
      <a:p>
        <a:r>
          <a:rPr lang="en-US"/>
          <a:t>On 1st bullet: how do we respond if someone asks how to determine the correct reporter to use? </a:t>
        </a:r>
      </a:p>
    </p188:txBody>
  </p188:cm>
  <p188:cm id="{14D63F7E-14E6-47BE-B198-DF9E6EFFDB7A}" authorId="{F4666555-DE2D-BD49-C89E-E27056449068}" status="resolved" created="2024-03-25T00:48:04.351" complete="100000">
    <ac:txMkLst xmlns:ac="http://schemas.microsoft.com/office/drawing/2013/main/command">
      <pc:docMk xmlns:pc="http://schemas.microsoft.com/office/powerpoint/2013/main/command"/>
      <pc:sldMk xmlns:pc="http://schemas.microsoft.com/office/powerpoint/2013/main/command" cId="3093993859" sldId="335"/>
      <ac:spMk id="3" creationId="{446BC9BB-E296-225E-61F6-2190B11AB3FC}"/>
      <ac:txMk cp="42" len="49">
        <ac:context len="375" hash="2583859080"/>
      </ac:txMk>
    </ac:txMkLst>
    <p188:pos x="1253924" y="1128531"/>
    <p188:txBody>
      <a:bodyPr/>
      <a:lstStyle/>
      <a:p>
        <a:r>
          <a:rPr lang="en-US"/>
          <a:t>On 2nd bullet: maybe add an example in parentheses?</a:t>
        </a:r>
      </a:p>
    </p188:txBody>
  </p188:cm>
</p188:cmLst>
</file>

<file path=ppt/comments/modernComment_153_FC94AC3B.xml><?xml version="1.0" encoding="utf-8"?>
<p188:cmLst xmlns:a="http://schemas.openxmlformats.org/drawingml/2006/main" xmlns:r="http://schemas.openxmlformats.org/officeDocument/2006/relationships" xmlns:p188="http://schemas.microsoft.com/office/powerpoint/2018/8/main">
  <p188:cm id="{2EDB91D2-59FF-49AF-B1FC-CE817861E8BE}" authorId="{F4666555-DE2D-BD49-C89E-E27056449068}" created="2024-03-26T01:30:17.226">
    <pc:sldMkLst xmlns:pc="http://schemas.microsoft.com/office/powerpoint/2013/main/command">
      <pc:docMk/>
      <pc:sldMk cId="4237601851" sldId="339"/>
    </pc:sldMkLst>
    <p188:txBody>
      <a:bodyPr/>
      <a:lstStyle/>
      <a:p>
        <a:r>
          <a:rPr lang="en-US"/>
          <a:t>Love it! </a:t>
        </a:r>
      </a:p>
    </p188:txBody>
  </p188:cm>
</p188:cmLst>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DB0BE2-33C5-474F-9230-D7EF6569F3F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97ACC4F-26D2-4303-8AF6-6437F029EABC}">
      <dgm:prSet/>
      <dgm:spPr/>
      <dgm:t>
        <a:bodyPr/>
        <a:lstStyle/>
        <a:p>
          <a:pPr>
            <a:lnSpc>
              <a:spcPct val="100000"/>
            </a:lnSpc>
          </a:pPr>
          <a:r>
            <a:rPr lang="en-US">
              <a:latin typeface="Garamond" panose="02020404030301010803" pitchFamily="18" charset="0"/>
            </a:rPr>
            <a:t>Fact Checking Refresher</a:t>
          </a:r>
        </a:p>
      </dgm:t>
    </dgm:pt>
    <dgm:pt modelId="{D940034D-FC7C-45B9-9BDF-A814BB5C2ACB}" type="parTrans" cxnId="{857AF640-CB27-4323-8597-0F826A8FB747}">
      <dgm:prSet/>
      <dgm:spPr/>
      <dgm:t>
        <a:bodyPr/>
        <a:lstStyle/>
        <a:p>
          <a:endParaRPr lang="en-US"/>
        </a:p>
      </dgm:t>
    </dgm:pt>
    <dgm:pt modelId="{4A46C865-E289-4D99-8032-F9A3324F62E5}" type="sibTrans" cxnId="{857AF640-CB27-4323-8597-0F826A8FB747}">
      <dgm:prSet/>
      <dgm:spPr/>
      <dgm:t>
        <a:bodyPr/>
        <a:lstStyle/>
        <a:p>
          <a:endParaRPr lang="en-US"/>
        </a:p>
      </dgm:t>
    </dgm:pt>
    <dgm:pt modelId="{C25ACCF6-7F27-45C0-95EF-B6AFFEA0A2C3}">
      <dgm:prSet/>
      <dgm:spPr/>
      <dgm:t>
        <a:bodyPr/>
        <a:lstStyle/>
        <a:p>
          <a:pPr>
            <a:lnSpc>
              <a:spcPct val="100000"/>
            </a:lnSpc>
          </a:pPr>
          <a:r>
            <a:rPr lang="en-US">
              <a:latin typeface="Garamond"/>
            </a:rPr>
            <a:t>Cite-Checking</a:t>
          </a:r>
        </a:p>
      </dgm:t>
    </dgm:pt>
    <dgm:pt modelId="{7BB97C96-4FF3-4C85-BFCE-DFAC45D8B7EC}" type="parTrans" cxnId="{F9BC98A4-E96A-44A9-A250-BBC80D2800FE}">
      <dgm:prSet/>
      <dgm:spPr/>
      <dgm:t>
        <a:bodyPr/>
        <a:lstStyle/>
        <a:p>
          <a:endParaRPr lang="en-US"/>
        </a:p>
      </dgm:t>
    </dgm:pt>
    <dgm:pt modelId="{85B84197-292C-4B7F-A542-C0F9FD0FAC9D}" type="sibTrans" cxnId="{F9BC98A4-E96A-44A9-A250-BBC80D2800FE}">
      <dgm:prSet/>
      <dgm:spPr/>
      <dgm:t>
        <a:bodyPr/>
        <a:lstStyle/>
        <a:p>
          <a:endParaRPr lang="en-US"/>
        </a:p>
      </dgm:t>
    </dgm:pt>
    <dgm:pt modelId="{653A5E70-BA40-4943-91D1-4D6BB6B7D462}">
      <dgm:prSet/>
      <dgm:spPr/>
      <dgm:t>
        <a:bodyPr/>
        <a:lstStyle/>
        <a:p>
          <a:pPr>
            <a:lnSpc>
              <a:spcPct val="100000"/>
            </a:lnSpc>
          </a:pPr>
          <a:r>
            <a:rPr lang="en-US">
              <a:latin typeface="Garamond" panose="02020404030301010803" pitchFamily="18" charset="0"/>
            </a:rPr>
            <a:t>Wrap-up</a:t>
          </a:r>
        </a:p>
      </dgm:t>
    </dgm:pt>
    <dgm:pt modelId="{38B5748B-12DD-4007-9B13-51BF8B1D6543}" type="parTrans" cxnId="{5CFA90B7-17E6-4280-865D-AF408663B62F}">
      <dgm:prSet/>
      <dgm:spPr/>
      <dgm:t>
        <a:bodyPr/>
        <a:lstStyle/>
        <a:p>
          <a:endParaRPr lang="en-US"/>
        </a:p>
      </dgm:t>
    </dgm:pt>
    <dgm:pt modelId="{79A740E2-3B57-4EF6-A73B-03313EB8DD1A}" type="sibTrans" cxnId="{5CFA90B7-17E6-4280-865D-AF408663B62F}">
      <dgm:prSet/>
      <dgm:spPr/>
      <dgm:t>
        <a:bodyPr/>
        <a:lstStyle/>
        <a:p>
          <a:endParaRPr lang="en-US"/>
        </a:p>
      </dgm:t>
    </dgm:pt>
    <dgm:pt modelId="{7BB018AB-D4E0-4E3E-BD24-BD84F8CDA6D3}">
      <dgm:prSet/>
      <dgm:spPr/>
      <dgm:t>
        <a:bodyPr/>
        <a:lstStyle/>
        <a:p>
          <a:pPr>
            <a:lnSpc>
              <a:spcPct val="100000"/>
            </a:lnSpc>
          </a:pPr>
          <a:r>
            <a:rPr lang="en-US">
              <a:latin typeface="Garamond"/>
            </a:rPr>
            <a:t>Practice</a:t>
          </a:r>
        </a:p>
      </dgm:t>
    </dgm:pt>
    <dgm:pt modelId="{031EEA3D-2FC8-46C9-A830-3B3F03EE5A3E}" type="parTrans" cxnId="{2D173959-4E08-400A-8622-FCC62C74229F}">
      <dgm:prSet/>
      <dgm:spPr/>
      <dgm:t>
        <a:bodyPr/>
        <a:lstStyle/>
        <a:p>
          <a:endParaRPr lang="en-US"/>
        </a:p>
      </dgm:t>
    </dgm:pt>
    <dgm:pt modelId="{F632E0F6-9B10-4206-9D1C-591233045AE0}" type="sibTrans" cxnId="{2D173959-4E08-400A-8622-FCC62C74229F}">
      <dgm:prSet/>
      <dgm:spPr/>
      <dgm:t>
        <a:bodyPr/>
        <a:lstStyle/>
        <a:p>
          <a:endParaRPr lang="en-US"/>
        </a:p>
      </dgm:t>
    </dgm:pt>
    <dgm:pt modelId="{DAA6B605-8998-4AD5-A019-964BBB364EDB}" type="pres">
      <dgm:prSet presAssocID="{48DB0BE2-33C5-474F-9230-D7EF6569F3F0}" presName="root" presStyleCnt="0">
        <dgm:presLayoutVars>
          <dgm:dir/>
          <dgm:resizeHandles val="exact"/>
        </dgm:presLayoutVars>
      </dgm:prSet>
      <dgm:spPr/>
    </dgm:pt>
    <dgm:pt modelId="{8DA9DA67-1793-4265-8842-24990549EFB5}" type="pres">
      <dgm:prSet presAssocID="{897ACC4F-26D2-4303-8AF6-6437F029EABC}" presName="compNode" presStyleCnt="0"/>
      <dgm:spPr/>
    </dgm:pt>
    <dgm:pt modelId="{A3C100F0-8BCD-4BD5-941B-36E0107DE3C7}" type="pres">
      <dgm:prSet presAssocID="{897ACC4F-26D2-4303-8AF6-6437F029EABC}" presName="bgRect" presStyleLbl="bgShp" presStyleIdx="0" presStyleCnt="4"/>
      <dgm:spPr/>
    </dgm:pt>
    <dgm:pt modelId="{A420539B-29EA-4E76-98E6-356EC1E53D31}" type="pres">
      <dgm:prSet presAssocID="{897ACC4F-26D2-4303-8AF6-6437F029EABC}"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heckbox Checked with solid fill"/>
        </a:ext>
      </dgm:extLst>
    </dgm:pt>
    <dgm:pt modelId="{0D99B01D-E1A9-4B9D-B22D-E75A5FD3D846}" type="pres">
      <dgm:prSet presAssocID="{897ACC4F-26D2-4303-8AF6-6437F029EABC}" presName="spaceRect" presStyleCnt="0"/>
      <dgm:spPr/>
    </dgm:pt>
    <dgm:pt modelId="{8F61EB87-77BD-4615-B5B6-2287C08A94FE}" type="pres">
      <dgm:prSet presAssocID="{897ACC4F-26D2-4303-8AF6-6437F029EABC}" presName="parTx" presStyleLbl="revTx" presStyleIdx="0" presStyleCnt="4">
        <dgm:presLayoutVars>
          <dgm:chMax val="0"/>
          <dgm:chPref val="0"/>
        </dgm:presLayoutVars>
      </dgm:prSet>
      <dgm:spPr/>
    </dgm:pt>
    <dgm:pt modelId="{F45C4297-3525-47BD-B89C-EA48B40EDA53}" type="pres">
      <dgm:prSet presAssocID="{4A46C865-E289-4D99-8032-F9A3324F62E5}" presName="sibTrans" presStyleCnt="0"/>
      <dgm:spPr/>
    </dgm:pt>
    <dgm:pt modelId="{672A645A-0343-499F-A831-FD2E9A524275}" type="pres">
      <dgm:prSet presAssocID="{C25ACCF6-7F27-45C0-95EF-B6AFFEA0A2C3}" presName="compNode" presStyleCnt="0"/>
      <dgm:spPr/>
    </dgm:pt>
    <dgm:pt modelId="{F9E5539E-7EE8-448A-93DD-C52F356BC403}" type="pres">
      <dgm:prSet presAssocID="{C25ACCF6-7F27-45C0-95EF-B6AFFEA0A2C3}" presName="bgRect" presStyleLbl="bgShp" presStyleIdx="1" presStyleCnt="4" custLinFactNeighborX="-7681" custLinFactNeighborY="1091"/>
      <dgm:spPr/>
    </dgm:pt>
    <dgm:pt modelId="{BB07797C-3670-46AD-9D2D-DEB573069F11}" type="pres">
      <dgm:prSet presAssocID="{C25ACCF6-7F27-45C0-95EF-B6AFFEA0A2C3}"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losed book outline"/>
        </a:ext>
      </dgm:extLst>
    </dgm:pt>
    <dgm:pt modelId="{22D87313-DCB2-40DF-858E-3BF9C54B1C11}" type="pres">
      <dgm:prSet presAssocID="{C25ACCF6-7F27-45C0-95EF-B6AFFEA0A2C3}" presName="spaceRect" presStyleCnt="0"/>
      <dgm:spPr/>
    </dgm:pt>
    <dgm:pt modelId="{89447152-38DB-4DB0-ABF3-812EC4A964DF}" type="pres">
      <dgm:prSet presAssocID="{C25ACCF6-7F27-45C0-95EF-B6AFFEA0A2C3}" presName="parTx" presStyleLbl="revTx" presStyleIdx="1" presStyleCnt="4">
        <dgm:presLayoutVars>
          <dgm:chMax val="0"/>
          <dgm:chPref val="0"/>
        </dgm:presLayoutVars>
      </dgm:prSet>
      <dgm:spPr/>
    </dgm:pt>
    <dgm:pt modelId="{51B3FD38-B8D8-42EB-B00C-01D22E037558}" type="pres">
      <dgm:prSet presAssocID="{85B84197-292C-4B7F-A542-C0F9FD0FAC9D}" presName="sibTrans" presStyleCnt="0"/>
      <dgm:spPr/>
    </dgm:pt>
    <dgm:pt modelId="{96C00F18-EA34-4B6A-9EA7-C880A6C30BF2}" type="pres">
      <dgm:prSet presAssocID="{7BB018AB-D4E0-4E3E-BD24-BD84F8CDA6D3}" presName="compNode" presStyleCnt="0"/>
      <dgm:spPr/>
    </dgm:pt>
    <dgm:pt modelId="{A7330D75-F2D1-45B0-B3A2-9A6199E7CBD0}" type="pres">
      <dgm:prSet presAssocID="{7BB018AB-D4E0-4E3E-BD24-BD84F8CDA6D3}" presName="bgRect" presStyleLbl="bgShp" presStyleIdx="2" presStyleCnt="4"/>
      <dgm:spPr/>
    </dgm:pt>
    <dgm:pt modelId="{6E73350E-38D9-4659-AC84-7F90DF219115}" type="pres">
      <dgm:prSet presAssocID="{7BB018AB-D4E0-4E3E-BD24-BD84F8CDA6D3}" presName="iconRect" presStyleLbl="node1" presStyleIdx="2" presStyleCnt="4"/>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List outline"/>
        </a:ext>
      </dgm:extLst>
    </dgm:pt>
    <dgm:pt modelId="{708B8906-0960-403A-A9E5-4355B73C2F33}" type="pres">
      <dgm:prSet presAssocID="{7BB018AB-D4E0-4E3E-BD24-BD84F8CDA6D3}" presName="spaceRect" presStyleCnt="0"/>
      <dgm:spPr/>
    </dgm:pt>
    <dgm:pt modelId="{F57E3502-1803-48BB-AACB-5749D330311B}" type="pres">
      <dgm:prSet presAssocID="{7BB018AB-D4E0-4E3E-BD24-BD84F8CDA6D3}" presName="parTx" presStyleLbl="revTx" presStyleIdx="2" presStyleCnt="4">
        <dgm:presLayoutVars>
          <dgm:chMax val="0"/>
          <dgm:chPref val="0"/>
        </dgm:presLayoutVars>
      </dgm:prSet>
      <dgm:spPr/>
    </dgm:pt>
    <dgm:pt modelId="{A3F3AB75-BCCC-4B8F-A285-44E17559DA77}" type="pres">
      <dgm:prSet presAssocID="{F632E0F6-9B10-4206-9D1C-591233045AE0}" presName="sibTrans" presStyleCnt="0"/>
      <dgm:spPr/>
    </dgm:pt>
    <dgm:pt modelId="{7847AE1D-EE61-482A-968B-8F5C879BEEB8}" type="pres">
      <dgm:prSet presAssocID="{653A5E70-BA40-4943-91D1-4D6BB6B7D462}" presName="compNode" presStyleCnt="0"/>
      <dgm:spPr/>
    </dgm:pt>
    <dgm:pt modelId="{EF68DD0D-3EB8-475C-8242-77AB0B0E01B2}" type="pres">
      <dgm:prSet presAssocID="{653A5E70-BA40-4943-91D1-4D6BB6B7D462}" presName="bgRect" presStyleLbl="bgShp" presStyleIdx="3" presStyleCnt="4"/>
      <dgm:spPr/>
    </dgm:pt>
    <dgm:pt modelId="{9B271E54-C38A-4C92-B87C-6A6EBC99D24F}" type="pres">
      <dgm:prSet presAssocID="{653A5E70-BA40-4943-91D1-4D6BB6B7D462}"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Bank check with solid fill"/>
        </a:ext>
      </dgm:extLst>
    </dgm:pt>
    <dgm:pt modelId="{7CEA65BC-2C05-4598-9A6B-863483A7CF9C}" type="pres">
      <dgm:prSet presAssocID="{653A5E70-BA40-4943-91D1-4D6BB6B7D462}" presName="spaceRect" presStyleCnt="0"/>
      <dgm:spPr/>
    </dgm:pt>
    <dgm:pt modelId="{D6CD5E0A-35EF-4449-A08E-51BE433E6CB2}" type="pres">
      <dgm:prSet presAssocID="{653A5E70-BA40-4943-91D1-4D6BB6B7D462}" presName="parTx" presStyleLbl="revTx" presStyleIdx="3" presStyleCnt="4">
        <dgm:presLayoutVars>
          <dgm:chMax val="0"/>
          <dgm:chPref val="0"/>
        </dgm:presLayoutVars>
      </dgm:prSet>
      <dgm:spPr/>
    </dgm:pt>
  </dgm:ptLst>
  <dgm:cxnLst>
    <dgm:cxn modelId="{857AF640-CB27-4323-8597-0F826A8FB747}" srcId="{48DB0BE2-33C5-474F-9230-D7EF6569F3F0}" destId="{897ACC4F-26D2-4303-8AF6-6437F029EABC}" srcOrd="0" destOrd="0" parTransId="{D940034D-FC7C-45B9-9BDF-A814BB5C2ACB}" sibTransId="{4A46C865-E289-4D99-8032-F9A3324F62E5}"/>
    <dgm:cxn modelId="{6F326355-6858-4EBD-BB52-43C8D167BD5F}" type="presOf" srcId="{653A5E70-BA40-4943-91D1-4D6BB6B7D462}" destId="{D6CD5E0A-35EF-4449-A08E-51BE433E6CB2}" srcOrd="0" destOrd="0" presId="urn:microsoft.com/office/officeart/2018/2/layout/IconVerticalSolidList"/>
    <dgm:cxn modelId="{2D173959-4E08-400A-8622-FCC62C74229F}" srcId="{48DB0BE2-33C5-474F-9230-D7EF6569F3F0}" destId="{7BB018AB-D4E0-4E3E-BD24-BD84F8CDA6D3}" srcOrd="2" destOrd="0" parTransId="{031EEA3D-2FC8-46C9-A830-3B3F03EE5A3E}" sibTransId="{F632E0F6-9B10-4206-9D1C-591233045AE0}"/>
    <dgm:cxn modelId="{C2C0E966-3B2E-4927-B1CE-4CCAB60913E9}" type="presOf" srcId="{897ACC4F-26D2-4303-8AF6-6437F029EABC}" destId="{8F61EB87-77BD-4615-B5B6-2287C08A94FE}" srcOrd="0" destOrd="0" presId="urn:microsoft.com/office/officeart/2018/2/layout/IconVerticalSolidList"/>
    <dgm:cxn modelId="{C888EB67-3F2B-446F-8F3A-99600B379883}" type="presOf" srcId="{7BB018AB-D4E0-4E3E-BD24-BD84F8CDA6D3}" destId="{F57E3502-1803-48BB-AACB-5749D330311B}" srcOrd="0" destOrd="0" presId="urn:microsoft.com/office/officeart/2018/2/layout/IconVerticalSolidList"/>
    <dgm:cxn modelId="{1B8BE086-6723-43AF-9216-A33F0468F220}" type="presOf" srcId="{C25ACCF6-7F27-45C0-95EF-B6AFFEA0A2C3}" destId="{89447152-38DB-4DB0-ABF3-812EC4A964DF}" srcOrd="0" destOrd="0" presId="urn:microsoft.com/office/officeart/2018/2/layout/IconVerticalSolidList"/>
    <dgm:cxn modelId="{3D51BDA2-B318-47F2-BE1F-7C98AD73A7C5}" type="presOf" srcId="{48DB0BE2-33C5-474F-9230-D7EF6569F3F0}" destId="{DAA6B605-8998-4AD5-A019-964BBB364EDB}" srcOrd="0" destOrd="0" presId="urn:microsoft.com/office/officeart/2018/2/layout/IconVerticalSolidList"/>
    <dgm:cxn modelId="{F9BC98A4-E96A-44A9-A250-BBC80D2800FE}" srcId="{48DB0BE2-33C5-474F-9230-D7EF6569F3F0}" destId="{C25ACCF6-7F27-45C0-95EF-B6AFFEA0A2C3}" srcOrd="1" destOrd="0" parTransId="{7BB97C96-4FF3-4C85-BFCE-DFAC45D8B7EC}" sibTransId="{85B84197-292C-4B7F-A542-C0F9FD0FAC9D}"/>
    <dgm:cxn modelId="{5CFA90B7-17E6-4280-865D-AF408663B62F}" srcId="{48DB0BE2-33C5-474F-9230-D7EF6569F3F0}" destId="{653A5E70-BA40-4943-91D1-4D6BB6B7D462}" srcOrd="3" destOrd="0" parTransId="{38B5748B-12DD-4007-9B13-51BF8B1D6543}" sibTransId="{79A740E2-3B57-4EF6-A73B-03313EB8DD1A}"/>
    <dgm:cxn modelId="{8B86E89E-CFF3-4E15-9A05-6E8BC7BF5200}" type="presParOf" srcId="{DAA6B605-8998-4AD5-A019-964BBB364EDB}" destId="{8DA9DA67-1793-4265-8842-24990549EFB5}" srcOrd="0" destOrd="0" presId="urn:microsoft.com/office/officeart/2018/2/layout/IconVerticalSolidList"/>
    <dgm:cxn modelId="{1610D901-629F-4B9B-BBAA-0FD38F4F94C8}" type="presParOf" srcId="{8DA9DA67-1793-4265-8842-24990549EFB5}" destId="{A3C100F0-8BCD-4BD5-941B-36E0107DE3C7}" srcOrd="0" destOrd="0" presId="urn:microsoft.com/office/officeart/2018/2/layout/IconVerticalSolidList"/>
    <dgm:cxn modelId="{55D527B6-21F1-452E-9E95-52EC7645D2D0}" type="presParOf" srcId="{8DA9DA67-1793-4265-8842-24990549EFB5}" destId="{A420539B-29EA-4E76-98E6-356EC1E53D31}" srcOrd="1" destOrd="0" presId="urn:microsoft.com/office/officeart/2018/2/layout/IconVerticalSolidList"/>
    <dgm:cxn modelId="{352028C5-5275-4BD0-9D3C-3EFB22316E37}" type="presParOf" srcId="{8DA9DA67-1793-4265-8842-24990549EFB5}" destId="{0D99B01D-E1A9-4B9D-B22D-E75A5FD3D846}" srcOrd="2" destOrd="0" presId="urn:microsoft.com/office/officeart/2018/2/layout/IconVerticalSolidList"/>
    <dgm:cxn modelId="{E2076758-C173-404D-8DF7-EC0F7073D01B}" type="presParOf" srcId="{8DA9DA67-1793-4265-8842-24990549EFB5}" destId="{8F61EB87-77BD-4615-B5B6-2287C08A94FE}" srcOrd="3" destOrd="0" presId="urn:microsoft.com/office/officeart/2018/2/layout/IconVerticalSolidList"/>
    <dgm:cxn modelId="{503F8F48-E128-4B33-A2F4-D1B22072ACBC}" type="presParOf" srcId="{DAA6B605-8998-4AD5-A019-964BBB364EDB}" destId="{F45C4297-3525-47BD-B89C-EA48B40EDA53}" srcOrd="1" destOrd="0" presId="urn:microsoft.com/office/officeart/2018/2/layout/IconVerticalSolidList"/>
    <dgm:cxn modelId="{1D68491B-4B65-40CE-98DD-9B28761CA662}" type="presParOf" srcId="{DAA6B605-8998-4AD5-A019-964BBB364EDB}" destId="{672A645A-0343-499F-A831-FD2E9A524275}" srcOrd="2" destOrd="0" presId="urn:microsoft.com/office/officeart/2018/2/layout/IconVerticalSolidList"/>
    <dgm:cxn modelId="{A79EB9B8-BCD4-4A88-8E9D-FDCBF25ED20E}" type="presParOf" srcId="{672A645A-0343-499F-A831-FD2E9A524275}" destId="{F9E5539E-7EE8-448A-93DD-C52F356BC403}" srcOrd="0" destOrd="0" presId="urn:microsoft.com/office/officeart/2018/2/layout/IconVerticalSolidList"/>
    <dgm:cxn modelId="{D9B0551F-79DC-4A93-BFB9-26FB283C788C}" type="presParOf" srcId="{672A645A-0343-499F-A831-FD2E9A524275}" destId="{BB07797C-3670-46AD-9D2D-DEB573069F11}" srcOrd="1" destOrd="0" presId="urn:microsoft.com/office/officeart/2018/2/layout/IconVerticalSolidList"/>
    <dgm:cxn modelId="{7EA563BF-917E-460D-A7D8-BDE75EDEEE94}" type="presParOf" srcId="{672A645A-0343-499F-A831-FD2E9A524275}" destId="{22D87313-DCB2-40DF-858E-3BF9C54B1C11}" srcOrd="2" destOrd="0" presId="urn:microsoft.com/office/officeart/2018/2/layout/IconVerticalSolidList"/>
    <dgm:cxn modelId="{3812CD2D-E9B5-41A7-A1DC-608FF518F534}" type="presParOf" srcId="{672A645A-0343-499F-A831-FD2E9A524275}" destId="{89447152-38DB-4DB0-ABF3-812EC4A964DF}" srcOrd="3" destOrd="0" presId="urn:microsoft.com/office/officeart/2018/2/layout/IconVerticalSolidList"/>
    <dgm:cxn modelId="{BE8D0B4A-E2FC-4E4C-A8D2-411AF129FB0B}" type="presParOf" srcId="{DAA6B605-8998-4AD5-A019-964BBB364EDB}" destId="{51B3FD38-B8D8-42EB-B00C-01D22E037558}" srcOrd="3" destOrd="0" presId="urn:microsoft.com/office/officeart/2018/2/layout/IconVerticalSolidList"/>
    <dgm:cxn modelId="{B44F453F-02AA-4833-B244-670E8A621447}" type="presParOf" srcId="{DAA6B605-8998-4AD5-A019-964BBB364EDB}" destId="{96C00F18-EA34-4B6A-9EA7-C880A6C30BF2}" srcOrd="4" destOrd="0" presId="urn:microsoft.com/office/officeart/2018/2/layout/IconVerticalSolidList"/>
    <dgm:cxn modelId="{36AEDE81-EA5A-410A-8A36-29C791CE93B5}" type="presParOf" srcId="{96C00F18-EA34-4B6A-9EA7-C880A6C30BF2}" destId="{A7330D75-F2D1-45B0-B3A2-9A6199E7CBD0}" srcOrd="0" destOrd="0" presId="urn:microsoft.com/office/officeart/2018/2/layout/IconVerticalSolidList"/>
    <dgm:cxn modelId="{3D6BB6A1-1390-4B58-AAEB-629C4501FCDF}" type="presParOf" srcId="{96C00F18-EA34-4B6A-9EA7-C880A6C30BF2}" destId="{6E73350E-38D9-4659-AC84-7F90DF219115}" srcOrd="1" destOrd="0" presId="urn:microsoft.com/office/officeart/2018/2/layout/IconVerticalSolidList"/>
    <dgm:cxn modelId="{7DB8540D-FA0E-4463-91EA-E1E7E662A9C8}" type="presParOf" srcId="{96C00F18-EA34-4B6A-9EA7-C880A6C30BF2}" destId="{708B8906-0960-403A-A9E5-4355B73C2F33}" srcOrd="2" destOrd="0" presId="urn:microsoft.com/office/officeart/2018/2/layout/IconVerticalSolidList"/>
    <dgm:cxn modelId="{057FA232-F694-48E7-8430-5DA50A31A026}" type="presParOf" srcId="{96C00F18-EA34-4B6A-9EA7-C880A6C30BF2}" destId="{F57E3502-1803-48BB-AACB-5749D330311B}" srcOrd="3" destOrd="0" presId="urn:microsoft.com/office/officeart/2018/2/layout/IconVerticalSolidList"/>
    <dgm:cxn modelId="{9353055C-0E59-43CB-823D-48955C9B9DE8}" type="presParOf" srcId="{DAA6B605-8998-4AD5-A019-964BBB364EDB}" destId="{A3F3AB75-BCCC-4B8F-A285-44E17559DA77}" srcOrd="5" destOrd="0" presId="urn:microsoft.com/office/officeart/2018/2/layout/IconVerticalSolidList"/>
    <dgm:cxn modelId="{70A1C253-DCBF-4246-85BF-507D079A8861}" type="presParOf" srcId="{DAA6B605-8998-4AD5-A019-964BBB364EDB}" destId="{7847AE1D-EE61-482A-968B-8F5C879BEEB8}" srcOrd="6" destOrd="0" presId="urn:microsoft.com/office/officeart/2018/2/layout/IconVerticalSolidList"/>
    <dgm:cxn modelId="{8D7FC231-69B6-423E-A0BD-03412D531F64}" type="presParOf" srcId="{7847AE1D-EE61-482A-968B-8F5C879BEEB8}" destId="{EF68DD0D-3EB8-475C-8242-77AB0B0E01B2}" srcOrd="0" destOrd="0" presId="urn:microsoft.com/office/officeart/2018/2/layout/IconVerticalSolidList"/>
    <dgm:cxn modelId="{BDCE987D-620F-4D5F-9419-7E5FE3EB4649}" type="presParOf" srcId="{7847AE1D-EE61-482A-968B-8F5C879BEEB8}" destId="{9B271E54-C38A-4C92-B87C-6A6EBC99D24F}" srcOrd="1" destOrd="0" presId="urn:microsoft.com/office/officeart/2018/2/layout/IconVerticalSolidList"/>
    <dgm:cxn modelId="{7FCEB672-917A-478E-888A-13CC74396DA5}" type="presParOf" srcId="{7847AE1D-EE61-482A-968B-8F5C879BEEB8}" destId="{7CEA65BC-2C05-4598-9A6B-863483A7CF9C}" srcOrd="2" destOrd="0" presId="urn:microsoft.com/office/officeart/2018/2/layout/IconVerticalSolidList"/>
    <dgm:cxn modelId="{2D0DC01C-BDC6-491C-8BBE-7EDBB97442CD}" type="presParOf" srcId="{7847AE1D-EE61-482A-968B-8F5C879BEEB8}" destId="{D6CD5E0A-35EF-4449-A08E-51BE433E6CB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85949F-9072-443C-A778-C2CEC2299A0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A273949-096C-4ED8-9240-6353794BC050}">
      <dgm:prSet/>
      <dgm:spPr/>
      <dgm:t>
        <a:bodyPr/>
        <a:lstStyle/>
        <a:p>
          <a:r>
            <a:rPr lang="en-US">
              <a:latin typeface="Garamond" panose="02020404030301010803" pitchFamily="18" charset="0"/>
            </a:rPr>
            <a:t>Navigating the Bluebook</a:t>
          </a:r>
        </a:p>
      </dgm:t>
    </dgm:pt>
    <dgm:pt modelId="{A001BAFA-F6AF-4109-808B-04765E05FDA2}" type="parTrans" cxnId="{32333B12-1FD1-4601-9CA4-B233E53F6DF6}">
      <dgm:prSet/>
      <dgm:spPr/>
      <dgm:t>
        <a:bodyPr/>
        <a:lstStyle/>
        <a:p>
          <a:endParaRPr lang="en-US"/>
        </a:p>
      </dgm:t>
    </dgm:pt>
    <dgm:pt modelId="{955E95A8-3C90-4B37-AA76-B7996670049D}" type="sibTrans" cxnId="{32333B12-1FD1-4601-9CA4-B233E53F6DF6}">
      <dgm:prSet/>
      <dgm:spPr/>
      <dgm:t>
        <a:bodyPr/>
        <a:lstStyle/>
        <a:p>
          <a:endParaRPr lang="en-US"/>
        </a:p>
      </dgm:t>
    </dgm:pt>
    <dgm:pt modelId="{AFC26413-7393-4144-B396-EF799AFDAA99}">
      <dgm:prSet/>
      <dgm:spPr/>
      <dgm:t>
        <a:bodyPr/>
        <a:lstStyle/>
        <a:p>
          <a:r>
            <a:rPr lang="en-US">
              <a:latin typeface="Garamond" panose="02020404030301010803" pitchFamily="18" charset="0"/>
            </a:rPr>
            <a:t>How to Cite-Check</a:t>
          </a:r>
        </a:p>
      </dgm:t>
    </dgm:pt>
    <dgm:pt modelId="{23CBFBC6-488A-4E1B-BCD8-DDEF22B82911}" type="parTrans" cxnId="{BA45A9BB-EF4D-4A15-9796-849314878156}">
      <dgm:prSet/>
      <dgm:spPr/>
      <dgm:t>
        <a:bodyPr/>
        <a:lstStyle/>
        <a:p>
          <a:endParaRPr lang="en-US"/>
        </a:p>
      </dgm:t>
    </dgm:pt>
    <dgm:pt modelId="{C14591AA-B97A-4A90-B467-5D13DD87DB4A}" type="sibTrans" cxnId="{BA45A9BB-EF4D-4A15-9796-849314878156}">
      <dgm:prSet/>
      <dgm:spPr/>
      <dgm:t>
        <a:bodyPr/>
        <a:lstStyle/>
        <a:p>
          <a:endParaRPr lang="en-US"/>
        </a:p>
      </dgm:t>
    </dgm:pt>
    <dgm:pt modelId="{1A139809-DC06-4DB7-8732-8289C1BBAD4E}">
      <dgm:prSet/>
      <dgm:spPr/>
      <dgm:t>
        <a:bodyPr/>
        <a:lstStyle/>
        <a:p>
          <a:r>
            <a:rPr lang="en-US">
              <a:latin typeface="Garamond" panose="02020404030301010803" pitchFamily="18" charset="0"/>
            </a:rPr>
            <a:t>Practice</a:t>
          </a:r>
        </a:p>
      </dgm:t>
    </dgm:pt>
    <dgm:pt modelId="{C3753F9F-3595-411F-AEC3-D11FAF67F8AA}" type="parTrans" cxnId="{24AB5C4E-0B5D-4257-9CDB-B232F14CC853}">
      <dgm:prSet/>
      <dgm:spPr/>
      <dgm:t>
        <a:bodyPr/>
        <a:lstStyle/>
        <a:p>
          <a:endParaRPr lang="en-US"/>
        </a:p>
      </dgm:t>
    </dgm:pt>
    <dgm:pt modelId="{383D70A9-BEED-4D51-8819-E6336E3D4FD5}" type="sibTrans" cxnId="{24AB5C4E-0B5D-4257-9CDB-B232F14CC853}">
      <dgm:prSet/>
      <dgm:spPr/>
      <dgm:t>
        <a:bodyPr/>
        <a:lstStyle/>
        <a:p>
          <a:endParaRPr lang="en-US"/>
        </a:p>
      </dgm:t>
    </dgm:pt>
    <dgm:pt modelId="{A77EE2B1-4E54-47E6-B2CB-6DFDE31280A6}">
      <dgm:prSet/>
      <dgm:spPr/>
      <dgm:t>
        <a:bodyPr/>
        <a:lstStyle/>
        <a:p>
          <a:r>
            <a:rPr lang="en-US">
              <a:latin typeface="Garamond" panose="02020404030301010803" pitchFamily="18" charset="0"/>
            </a:rPr>
            <a:t>Review</a:t>
          </a:r>
        </a:p>
      </dgm:t>
    </dgm:pt>
    <dgm:pt modelId="{8BD572C2-1FAC-443C-8BCA-0C1DFDDFF6CC}" type="parTrans" cxnId="{5FDCE8C7-C092-4D08-A53C-3C896AB8EB81}">
      <dgm:prSet/>
      <dgm:spPr/>
      <dgm:t>
        <a:bodyPr/>
        <a:lstStyle/>
        <a:p>
          <a:endParaRPr lang="en-US"/>
        </a:p>
      </dgm:t>
    </dgm:pt>
    <dgm:pt modelId="{FB3DA9E3-E10D-4829-B147-45A17A014239}" type="sibTrans" cxnId="{5FDCE8C7-C092-4D08-A53C-3C896AB8EB81}">
      <dgm:prSet/>
      <dgm:spPr/>
      <dgm:t>
        <a:bodyPr/>
        <a:lstStyle/>
        <a:p>
          <a:endParaRPr lang="en-US"/>
        </a:p>
      </dgm:t>
    </dgm:pt>
    <dgm:pt modelId="{265D8236-5C5F-4B3E-97B9-0ED3FCDD48B3}" type="pres">
      <dgm:prSet presAssocID="{6485949F-9072-443C-A778-C2CEC2299A0F}" presName="root" presStyleCnt="0">
        <dgm:presLayoutVars>
          <dgm:dir/>
          <dgm:resizeHandles val="exact"/>
        </dgm:presLayoutVars>
      </dgm:prSet>
      <dgm:spPr/>
    </dgm:pt>
    <dgm:pt modelId="{C2091645-A926-4E68-B7DA-2341DBAF4A9A}" type="pres">
      <dgm:prSet presAssocID="{0A273949-096C-4ED8-9240-6353794BC050}" presName="compNode" presStyleCnt="0"/>
      <dgm:spPr/>
    </dgm:pt>
    <dgm:pt modelId="{A338EF28-EC7F-453D-A5DA-A8D08D609AFD}" type="pres">
      <dgm:prSet presAssocID="{0A273949-096C-4ED8-9240-6353794BC050}" presName="bgRect" presStyleLbl="bgShp" presStyleIdx="0" presStyleCnt="4"/>
      <dgm:spPr/>
    </dgm:pt>
    <dgm:pt modelId="{3557F540-63E9-4B4F-8729-1673DCA569E2}" type="pres">
      <dgm:prSet presAssocID="{0A273949-096C-4ED8-9240-6353794BC05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p with pin"/>
        </a:ext>
      </dgm:extLst>
    </dgm:pt>
    <dgm:pt modelId="{E8FD64EF-BA30-4CF9-BFB1-7A8CA12F68A3}" type="pres">
      <dgm:prSet presAssocID="{0A273949-096C-4ED8-9240-6353794BC050}" presName="spaceRect" presStyleCnt="0"/>
      <dgm:spPr/>
    </dgm:pt>
    <dgm:pt modelId="{833916D4-8CF0-475B-896F-738598421303}" type="pres">
      <dgm:prSet presAssocID="{0A273949-096C-4ED8-9240-6353794BC050}" presName="parTx" presStyleLbl="revTx" presStyleIdx="0" presStyleCnt="4">
        <dgm:presLayoutVars>
          <dgm:chMax val="0"/>
          <dgm:chPref val="0"/>
        </dgm:presLayoutVars>
      </dgm:prSet>
      <dgm:spPr/>
    </dgm:pt>
    <dgm:pt modelId="{095F2337-83D6-4694-AE7D-DDB018C1D3C2}" type="pres">
      <dgm:prSet presAssocID="{955E95A8-3C90-4B37-AA76-B7996670049D}" presName="sibTrans" presStyleCnt="0"/>
      <dgm:spPr/>
    </dgm:pt>
    <dgm:pt modelId="{4EBF0918-97E6-4D12-9889-7E1DEB1AA000}" type="pres">
      <dgm:prSet presAssocID="{AFC26413-7393-4144-B396-EF799AFDAA99}" presName="compNode" presStyleCnt="0"/>
      <dgm:spPr/>
    </dgm:pt>
    <dgm:pt modelId="{2365A28F-95BE-480A-85A1-CC17C9D4672D}" type="pres">
      <dgm:prSet presAssocID="{AFC26413-7393-4144-B396-EF799AFDAA99}" presName="bgRect" presStyleLbl="bgShp" presStyleIdx="1" presStyleCnt="4"/>
      <dgm:spPr/>
    </dgm:pt>
    <dgm:pt modelId="{11B27EEF-1760-4132-AF28-F1C66BA2FC9E}" type="pres">
      <dgm:prSet presAssocID="{AFC26413-7393-4144-B396-EF799AFDAA9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pen Quotation Mark"/>
        </a:ext>
      </dgm:extLst>
    </dgm:pt>
    <dgm:pt modelId="{85AC316C-EBB2-4208-84B7-F3E4FF45FA83}" type="pres">
      <dgm:prSet presAssocID="{AFC26413-7393-4144-B396-EF799AFDAA99}" presName="spaceRect" presStyleCnt="0"/>
      <dgm:spPr/>
    </dgm:pt>
    <dgm:pt modelId="{A4CA38C7-D5FC-4CE2-BA84-674E31206B51}" type="pres">
      <dgm:prSet presAssocID="{AFC26413-7393-4144-B396-EF799AFDAA99}" presName="parTx" presStyleLbl="revTx" presStyleIdx="1" presStyleCnt="4">
        <dgm:presLayoutVars>
          <dgm:chMax val="0"/>
          <dgm:chPref val="0"/>
        </dgm:presLayoutVars>
      </dgm:prSet>
      <dgm:spPr/>
    </dgm:pt>
    <dgm:pt modelId="{0DC963DD-E18C-45C4-9D03-2E16B647E896}" type="pres">
      <dgm:prSet presAssocID="{C14591AA-B97A-4A90-B467-5D13DD87DB4A}" presName="sibTrans" presStyleCnt="0"/>
      <dgm:spPr/>
    </dgm:pt>
    <dgm:pt modelId="{CC4A6DB9-40B1-4F74-87EF-652B9FE10E16}" type="pres">
      <dgm:prSet presAssocID="{1A139809-DC06-4DB7-8732-8289C1BBAD4E}" presName="compNode" presStyleCnt="0"/>
      <dgm:spPr/>
    </dgm:pt>
    <dgm:pt modelId="{EA1BA8F6-EAD8-458A-996D-DCD8AA5196AB}" type="pres">
      <dgm:prSet presAssocID="{1A139809-DC06-4DB7-8732-8289C1BBAD4E}" presName="bgRect" presStyleLbl="bgShp" presStyleIdx="2" presStyleCnt="4"/>
      <dgm:spPr/>
    </dgm:pt>
    <dgm:pt modelId="{A4264962-A8AC-4656-8406-4FE4632E3E7B}" type="pres">
      <dgm:prSet presAssocID="{1A139809-DC06-4DB7-8732-8289C1BBAD4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encil"/>
        </a:ext>
      </dgm:extLst>
    </dgm:pt>
    <dgm:pt modelId="{1084C2DB-EF94-4287-9284-4F52A77F1D29}" type="pres">
      <dgm:prSet presAssocID="{1A139809-DC06-4DB7-8732-8289C1BBAD4E}" presName="spaceRect" presStyleCnt="0"/>
      <dgm:spPr/>
    </dgm:pt>
    <dgm:pt modelId="{D1CCA677-F81C-4D82-962D-74F4C7C186EB}" type="pres">
      <dgm:prSet presAssocID="{1A139809-DC06-4DB7-8732-8289C1BBAD4E}" presName="parTx" presStyleLbl="revTx" presStyleIdx="2" presStyleCnt="4">
        <dgm:presLayoutVars>
          <dgm:chMax val="0"/>
          <dgm:chPref val="0"/>
        </dgm:presLayoutVars>
      </dgm:prSet>
      <dgm:spPr/>
    </dgm:pt>
    <dgm:pt modelId="{7DD104BA-E927-4A7E-8A58-41B3B0D21C8E}" type="pres">
      <dgm:prSet presAssocID="{383D70A9-BEED-4D51-8819-E6336E3D4FD5}" presName="sibTrans" presStyleCnt="0"/>
      <dgm:spPr/>
    </dgm:pt>
    <dgm:pt modelId="{862B34A6-F039-44CF-8B0B-1377359B3B79}" type="pres">
      <dgm:prSet presAssocID="{A77EE2B1-4E54-47E6-B2CB-6DFDE31280A6}" presName="compNode" presStyleCnt="0"/>
      <dgm:spPr/>
    </dgm:pt>
    <dgm:pt modelId="{A92E5263-943D-4879-9840-FB097CDD5A76}" type="pres">
      <dgm:prSet presAssocID="{A77EE2B1-4E54-47E6-B2CB-6DFDE31280A6}" presName="bgRect" presStyleLbl="bgShp" presStyleIdx="3" presStyleCnt="4"/>
      <dgm:spPr/>
    </dgm:pt>
    <dgm:pt modelId="{23ADA514-B1C4-4525-8B29-4FB717728AD0}" type="pres">
      <dgm:prSet presAssocID="{A77EE2B1-4E54-47E6-B2CB-6DFDE31280A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ustomer Review"/>
        </a:ext>
      </dgm:extLst>
    </dgm:pt>
    <dgm:pt modelId="{E3086D25-B03D-4493-94EA-51978379362C}" type="pres">
      <dgm:prSet presAssocID="{A77EE2B1-4E54-47E6-B2CB-6DFDE31280A6}" presName="spaceRect" presStyleCnt="0"/>
      <dgm:spPr/>
    </dgm:pt>
    <dgm:pt modelId="{1FE20CD7-C30F-44C7-B98A-E5B07CB28F47}" type="pres">
      <dgm:prSet presAssocID="{A77EE2B1-4E54-47E6-B2CB-6DFDE31280A6}" presName="parTx" presStyleLbl="revTx" presStyleIdx="3" presStyleCnt="4">
        <dgm:presLayoutVars>
          <dgm:chMax val="0"/>
          <dgm:chPref val="0"/>
        </dgm:presLayoutVars>
      </dgm:prSet>
      <dgm:spPr/>
    </dgm:pt>
  </dgm:ptLst>
  <dgm:cxnLst>
    <dgm:cxn modelId="{32333B12-1FD1-4601-9CA4-B233E53F6DF6}" srcId="{6485949F-9072-443C-A778-C2CEC2299A0F}" destId="{0A273949-096C-4ED8-9240-6353794BC050}" srcOrd="0" destOrd="0" parTransId="{A001BAFA-F6AF-4109-808B-04765E05FDA2}" sibTransId="{955E95A8-3C90-4B37-AA76-B7996670049D}"/>
    <dgm:cxn modelId="{19BB1826-F8D6-4662-B995-7DCAA85EF947}" type="presOf" srcId="{AFC26413-7393-4144-B396-EF799AFDAA99}" destId="{A4CA38C7-D5FC-4CE2-BA84-674E31206B51}" srcOrd="0" destOrd="0" presId="urn:microsoft.com/office/officeart/2018/2/layout/IconVerticalSolidList"/>
    <dgm:cxn modelId="{10459E39-98B5-496C-A9E1-275D6C610223}" type="presOf" srcId="{1A139809-DC06-4DB7-8732-8289C1BBAD4E}" destId="{D1CCA677-F81C-4D82-962D-74F4C7C186EB}" srcOrd="0" destOrd="0" presId="urn:microsoft.com/office/officeart/2018/2/layout/IconVerticalSolidList"/>
    <dgm:cxn modelId="{24AB5C4E-0B5D-4257-9CDB-B232F14CC853}" srcId="{6485949F-9072-443C-A778-C2CEC2299A0F}" destId="{1A139809-DC06-4DB7-8732-8289C1BBAD4E}" srcOrd="2" destOrd="0" parTransId="{C3753F9F-3595-411F-AEC3-D11FAF67F8AA}" sibTransId="{383D70A9-BEED-4D51-8819-E6336E3D4FD5}"/>
    <dgm:cxn modelId="{BA45A9BB-EF4D-4A15-9796-849314878156}" srcId="{6485949F-9072-443C-A778-C2CEC2299A0F}" destId="{AFC26413-7393-4144-B396-EF799AFDAA99}" srcOrd="1" destOrd="0" parTransId="{23CBFBC6-488A-4E1B-BCD8-DDEF22B82911}" sibTransId="{C14591AA-B97A-4A90-B467-5D13DD87DB4A}"/>
    <dgm:cxn modelId="{96AE87C5-1C34-4582-A47A-EF66EC6FEC07}" type="presOf" srcId="{A77EE2B1-4E54-47E6-B2CB-6DFDE31280A6}" destId="{1FE20CD7-C30F-44C7-B98A-E5B07CB28F47}" srcOrd="0" destOrd="0" presId="urn:microsoft.com/office/officeart/2018/2/layout/IconVerticalSolidList"/>
    <dgm:cxn modelId="{5FDCE8C7-C092-4D08-A53C-3C896AB8EB81}" srcId="{6485949F-9072-443C-A778-C2CEC2299A0F}" destId="{A77EE2B1-4E54-47E6-B2CB-6DFDE31280A6}" srcOrd="3" destOrd="0" parTransId="{8BD572C2-1FAC-443C-8BCA-0C1DFDDFF6CC}" sibTransId="{FB3DA9E3-E10D-4829-B147-45A17A014239}"/>
    <dgm:cxn modelId="{474444DE-466C-4608-99CF-1DEFE5DD2058}" type="presOf" srcId="{0A273949-096C-4ED8-9240-6353794BC050}" destId="{833916D4-8CF0-475B-896F-738598421303}" srcOrd="0" destOrd="0" presId="urn:microsoft.com/office/officeart/2018/2/layout/IconVerticalSolidList"/>
    <dgm:cxn modelId="{8D5395FD-71CF-4C7F-8C2B-75F72E9781B1}" type="presOf" srcId="{6485949F-9072-443C-A778-C2CEC2299A0F}" destId="{265D8236-5C5F-4B3E-97B9-0ED3FCDD48B3}" srcOrd="0" destOrd="0" presId="urn:microsoft.com/office/officeart/2018/2/layout/IconVerticalSolidList"/>
    <dgm:cxn modelId="{D783A9A4-F5A5-4D20-8105-208026ACE35E}" type="presParOf" srcId="{265D8236-5C5F-4B3E-97B9-0ED3FCDD48B3}" destId="{C2091645-A926-4E68-B7DA-2341DBAF4A9A}" srcOrd="0" destOrd="0" presId="urn:microsoft.com/office/officeart/2018/2/layout/IconVerticalSolidList"/>
    <dgm:cxn modelId="{70525C41-F473-45E2-ABEC-AE29DAFBEBBF}" type="presParOf" srcId="{C2091645-A926-4E68-B7DA-2341DBAF4A9A}" destId="{A338EF28-EC7F-453D-A5DA-A8D08D609AFD}" srcOrd="0" destOrd="0" presId="urn:microsoft.com/office/officeart/2018/2/layout/IconVerticalSolidList"/>
    <dgm:cxn modelId="{53E28439-D802-4D81-BF7D-2DC954CC4217}" type="presParOf" srcId="{C2091645-A926-4E68-B7DA-2341DBAF4A9A}" destId="{3557F540-63E9-4B4F-8729-1673DCA569E2}" srcOrd="1" destOrd="0" presId="urn:microsoft.com/office/officeart/2018/2/layout/IconVerticalSolidList"/>
    <dgm:cxn modelId="{36FB5CD7-CC1F-4770-B735-B1EA15E91E8F}" type="presParOf" srcId="{C2091645-A926-4E68-B7DA-2341DBAF4A9A}" destId="{E8FD64EF-BA30-4CF9-BFB1-7A8CA12F68A3}" srcOrd="2" destOrd="0" presId="urn:microsoft.com/office/officeart/2018/2/layout/IconVerticalSolidList"/>
    <dgm:cxn modelId="{38CAB412-9732-43F6-8D10-8863CA5F5D46}" type="presParOf" srcId="{C2091645-A926-4E68-B7DA-2341DBAF4A9A}" destId="{833916D4-8CF0-475B-896F-738598421303}" srcOrd="3" destOrd="0" presId="urn:microsoft.com/office/officeart/2018/2/layout/IconVerticalSolidList"/>
    <dgm:cxn modelId="{9A74EFA2-F848-4E36-BFB9-C058D19BFE37}" type="presParOf" srcId="{265D8236-5C5F-4B3E-97B9-0ED3FCDD48B3}" destId="{095F2337-83D6-4694-AE7D-DDB018C1D3C2}" srcOrd="1" destOrd="0" presId="urn:microsoft.com/office/officeart/2018/2/layout/IconVerticalSolidList"/>
    <dgm:cxn modelId="{D2AA0C0D-4EE6-42C4-AEB9-720F046CAAA4}" type="presParOf" srcId="{265D8236-5C5F-4B3E-97B9-0ED3FCDD48B3}" destId="{4EBF0918-97E6-4D12-9889-7E1DEB1AA000}" srcOrd="2" destOrd="0" presId="urn:microsoft.com/office/officeart/2018/2/layout/IconVerticalSolidList"/>
    <dgm:cxn modelId="{0DCC9039-2244-4ACE-B2B8-BF8BB4A28804}" type="presParOf" srcId="{4EBF0918-97E6-4D12-9889-7E1DEB1AA000}" destId="{2365A28F-95BE-480A-85A1-CC17C9D4672D}" srcOrd="0" destOrd="0" presId="urn:microsoft.com/office/officeart/2018/2/layout/IconVerticalSolidList"/>
    <dgm:cxn modelId="{633C78A2-C720-4E35-9D0B-30CF5D536436}" type="presParOf" srcId="{4EBF0918-97E6-4D12-9889-7E1DEB1AA000}" destId="{11B27EEF-1760-4132-AF28-F1C66BA2FC9E}" srcOrd="1" destOrd="0" presId="urn:microsoft.com/office/officeart/2018/2/layout/IconVerticalSolidList"/>
    <dgm:cxn modelId="{CECAE792-31C2-490B-9221-861602F9257D}" type="presParOf" srcId="{4EBF0918-97E6-4D12-9889-7E1DEB1AA000}" destId="{85AC316C-EBB2-4208-84B7-F3E4FF45FA83}" srcOrd="2" destOrd="0" presId="urn:microsoft.com/office/officeart/2018/2/layout/IconVerticalSolidList"/>
    <dgm:cxn modelId="{3BA6E0B2-4C61-4A66-AF86-273D1063EF2E}" type="presParOf" srcId="{4EBF0918-97E6-4D12-9889-7E1DEB1AA000}" destId="{A4CA38C7-D5FC-4CE2-BA84-674E31206B51}" srcOrd="3" destOrd="0" presId="urn:microsoft.com/office/officeart/2018/2/layout/IconVerticalSolidList"/>
    <dgm:cxn modelId="{5D54E6E5-37A1-479C-8BEC-A4C552A55D24}" type="presParOf" srcId="{265D8236-5C5F-4B3E-97B9-0ED3FCDD48B3}" destId="{0DC963DD-E18C-45C4-9D03-2E16B647E896}" srcOrd="3" destOrd="0" presId="urn:microsoft.com/office/officeart/2018/2/layout/IconVerticalSolidList"/>
    <dgm:cxn modelId="{E9D6B7B5-EBF8-4137-A4EB-E8FE1235CBF6}" type="presParOf" srcId="{265D8236-5C5F-4B3E-97B9-0ED3FCDD48B3}" destId="{CC4A6DB9-40B1-4F74-87EF-652B9FE10E16}" srcOrd="4" destOrd="0" presId="urn:microsoft.com/office/officeart/2018/2/layout/IconVerticalSolidList"/>
    <dgm:cxn modelId="{4118755B-01E7-43CB-937C-B9E2069952B4}" type="presParOf" srcId="{CC4A6DB9-40B1-4F74-87EF-652B9FE10E16}" destId="{EA1BA8F6-EAD8-458A-996D-DCD8AA5196AB}" srcOrd="0" destOrd="0" presId="urn:microsoft.com/office/officeart/2018/2/layout/IconVerticalSolidList"/>
    <dgm:cxn modelId="{8DE083FC-C819-4E40-AB39-B2F0A316D03E}" type="presParOf" srcId="{CC4A6DB9-40B1-4F74-87EF-652B9FE10E16}" destId="{A4264962-A8AC-4656-8406-4FE4632E3E7B}" srcOrd="1" destOrd="0" presId="urn:microsoft.com/office/officeart/2018/2/layout/IconVerticalSolidList"/>
    <dgm:cxn modelId="{347CA89D-D34F-463B-BB14-9367183536A6}" type="presParOf" srcId="{CC4A6DB9-40B1-4F74-87EF-652B9FE10E16}" destId="{1084C2DB-EF94-4287-9284-4F52A77F1D29}" srcOrd="2" destOrd="0" presId="urn:microsoft.com/office/officeart/2018/2/layout/IconVerticalSolidList"/>
    <dgm:cxn modelId="{717308E6-BF51-4D7D-9CD0-7CE0A75C336C}" type="presParOf" srcId="{CC4A6DB9-40B1-4F74-87EF-652B9FE10E16}" destId="{D1CCA677-F81C-4D82-962D-74F4C7C186EB}" srcOrd="3" destOrd="0" presId="urn:microsoft.com/office/officeart/2018/2/layout/IconVerticalSolidList"/>
    <dgm:cxn modelId="{80CDBA75-3032-45B3-AAB8-BBEA7A5D01E6}" type="presParOf" srcId="{265D8236-5C5F-4B3E-97B9-0ED3FCDD48B3}" destId="{7DD104BA-E927-4A7E-8A58-41B3B0D21C8E}" srcOrd="5" destOrd="0" presId="urn:microsoft.com/office/officeart/2018/2/layout/IconVerticalSolidList"/>
    <dgm:cxn modelId="{3E6A3A4D-C7F1-4AD8-9202-4A3C38E6E204}" type="presParOf" srcId="{265D8236-5C5F-4B3E-97B9-0ED3FCDD48B3}" destId="{862B34A6-F039-44CF-8B0B-1377359B3B79}" srcOrd="6" destOrd="0" presId="urn:microsoft.com/office/officeart/2018/2/layout/IconVerticalSolidList"/>
    <dgm:cxn modelId="{09159541-8EDC-4EFD-ACDD-83F994C6C901}" type="presParOf" srcId="{862B34A6-F039-44CF-8B0B-1377359B3B79}" destId="{A92E5263-943D-4879-9840-FB097CDD5A76}" srcOrd="0" destOrd="0" presId="urn:microsoft.com/office/officeart/2018/2/layout/IconVerticalSolidList"/>
    <dgm:cxn modelId="{3B1A1829-BF1F-477F-8C2E-FBC3E3307591}" type="presParOf" srcId="{862B34A6-F039-44CF-8B0B-1377359B3B79}" destId="{23ADA514-B1C4-4525-8B29-4FB717728AD0}" srcOrd="1" destOrd="0" presId="urn:microsoft.com/office/officeart/2018/2/layout/IconVerticalSolidList"/>
    <dgm:cxn modelId="{8AB61BAB-3318-456E-BCA6-ACD0705C3896}" type="presParOf" srcId="{862B34A6-F039-44CF-8B0B-1377359B3B79}" destId="{E3086D25-B03D-4493-94EA-51978379362C}" srcOrd="2" destOrd="0" presId="urn:microsoft.com/office/officeart/2018/2/layout/IconVerticalSolidList"/>
    <dgm:cxn modelId="{CF1775EB-5EF2-4FC5-85AF-84D95402B38C}" type="presParOf" srcId="{862B34A6-F039-44CF-8B0B-1377359B3B79}" destId="{1FE20CD7-C30F-44C7-B98A-E5B07CB28F47}"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C100F0-8BCD-4BD5-941B-36E0107DE3C7}">
      <dsp:nvSpPr>
        <dsp:cNvPr id="0" name=""/>
        <dsp:cNvSpPr/>
      </dsp:nvSpPr>
      <dsp:spPr>
        <a:xfrm>
          <a:off x="0" y="2364"/>
          <a:ext cx="6117335" cy="119831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20539B-29EA-4E76-98E6-356EC1E53D31}">
      <dsp:nvSpPr>
        <dsp:cNvPr id="0" name=""/>
        <dsp:cNvSpPr/>
      </dsp:nvSpPr>
      <dsp:spPr>
        <a:xfrm>
          <a:off x="362489" y="271984"/>
          <a:ext cx="659071" cy="659071"/>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61EB87-77BD-4615-B5B6-2287C08A94FE}">
      <dsp:nvSpPr>
        <dsp:cNvPr id="0" name=""/>
        <dsp:cNvSpPr/>
      </dsp:nvSpPr>
      <dsp:spPr>
        <a:xfrm>
          <a:off x="1384050" y="2364"/>
          <a:ext cx="4733285"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977900">
            <a:lnSpc>
              <a:spcPct val="100000"/>
            </a:lnSpc>
            <a:spcBef>
              <a:spcPct val="0"/>
            </a:spcBef>
            <a:spcAft>
              <a:spcPct val="35000"/>
            </a:spcAft>
            <a:buNone/>
          </a:pPr>
          <a:r>
            <a:rPr lang="en-US" sz="2200" kern="1200">
              <a:latin typeface="Garamond" panose="02020404030301010803" pitchFamily="18" charset="0"/>
            </a:rPr>
            <a:t>Fact Checking Refresher</a:t>
          </a:r>
        </a:p>
      </dsp:txBody>
      <dsp:txXfrm>
        <a:off x="1384050" y="2364"/>
        <a:ext cx="4733285" cy="1198312"/>
      </dsp:txXfrm>
    </dsp:sp>
    <dsp:sp modelId="{F9E5539E-7EE8-448A-93DD-C52F356BC403}">
      <dsp:nvSpPr>
        <dsp:cNvPr id="0" name=""/>
        <dsp:cNvSpPr/>
      </dsp:nvSpPr>
      <dsp:spPr>
        <a:xfrm>
          <a:off x="0" y="1513328"/>
          <a:ext cx="6117335" cy="119831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07797C-3670-46AD-9D2D-DEB573069F11}">
      <dsp:nvSpPr>
        <dsp:cNvPr id="0" name=""/>
        <dsp:cNvSpPr/>
      </dsp:nvSpPr>
      <dsp:spPr>
        <a:xfrm>
          <a:off x="362489" y="1769874"/>
          <a:ext cx="659071" cy="659071"/>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447152-38DB-4DB0-ABF3-812EC4A964DF}">
      <dsp:nvSpPr>
        <dsp:cNvPr id="0" name=""/>
        <dsp:cNvSpPr/>
      </dsp:nvSpPr>
      <dsp:spPr>
        <a:xfrm>
          <a:off x="1384050" y="1500254"/>
          <a:ext cx="4733285"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977900">
            <a:lnSpc>
              <a:spcPct val="100000"/>
            </a:lnSpc>
            <a:spcBef>
              <a:spcPct val="0"/>
            </a:spcBef>
            <a:spcAft>
              <a:spcPct val="35000"/>
            </a:spcAft>
            <a:buNone/>
          </a:pPr>
          <a:r>
            <a:rPr lang="en-US" sz="2200" kern="1200">
              <a:latin typeface="Garamond"/>
            </a:rPr>
            <a:t>Cite-Checking</a:t>
          </a:r>
        </a:p>
      </dsp:txBody>
      <dsp:txXfrm>
        <a:off x="1384050" y="1500254"/>
        <a:ext cx="4733285" cy="1198312"/>
      </dsp:txXfrm>
    </dsp:sp>
    <dsp:sp modelId="{A7330D75-F2D1-45B0-B3A2-9A6199E7CBD0}">
      <dsp:nvSpPr>
        <dsp:cNvPr id="0" name=""/>
        <dsp:cNvSpPr/>
      </dsp:nvSpPr>
      <dsp:spPr>
        <a:xfrm>
          <a:off x="0" y="2998145"/>
          <a:ext cx="6117335" cy="119831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73350E-38D9-4659-AC84-7F90DF219115}">
      <dsp:nvSpPr>
        <dsp:cNvPr id="0" name=""/>
        <dsp:cNvSpPr/>
      </dsp:nvSpPr>
      <dsp:spPr>
        <a:xfrm>
          <a:off x="362489" y="3267765"/>
          <a:ext cx="659071" cy="659071"/>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7E3502-1803-48BB-AACB-5749D330311B}">
      <dsp:nvSpPr>
        <dsp:cNvPr id="0" name=""/>
        <dsp:cNvSpPr/>
      </dsp:nvSpPr>
      <dsp:spPr>
        <a:xfrm>
          <a:off x="1384050" y="2998145"/>
          <a:ext cx="4733285"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977900">
            <a:lnSpc>
              <a:spcPct val="100000"/>
            </a:lnSpc>
            <a:spcBef>
              <a:spcPct val="0"/>
            </a:spcBef>
            <a:spcAft>
              <a:spcPct val="35000"/>
            </a:spcAft>
            <a:buNone/>
          </a:pPr>
          <a:r>
            <a:rPr lang="en-US" sz="2200" kern="1200">
              <a:latin typeface="Garamond"/>
            </a:rPr>
            <a:t>Practice</a:t>
          </a:r>
        </a:p>
      </dsp:txBody>
      <dsp:txXfrm>
        <a:off x="1384050" y="2998145"/>
        <a:ext cx="4733285" cy="1198312"/>
      </dsp:txXfrm>
    </dsp:sp>
    <dsp:sp modelId="{EF68DD0D-3EB8-475C-8242-77AB0B0E01B2}">
      <dsp:nvSpPr>
        <dsp:cNvPr id="0" name=""/>
        <dsp:cNvSpPr/>
      </dsp:nvSpPr>
      <dsp:spPr>
        <a:xfrm>
          <a:off x="0" y="4496035"/>
          <a:ext cx="6117335" cy="119831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271E54-C38A-4C92-B87C-6A6EBC99D24F}">
      <dsp:nvSpPr>
        <dsp:cNvPr id="0" name=""/>
        <dsp:cNvSpPr/>
      </dsp:nvSpPr>
      <dsp:spPr>
        <a:xfrm>
          <a:off x="362489" y="4765655"/>
          <a:ext cx="659071" cy="659071"/>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CD5E0A-35EF-4449-A08E-51BE433E6CB2}">
      <dsp:nvSpPr>
        <dsp:cNvPr id="0" name=""/>
        <dsp:cNvSpPr/>
      </dsp:nvSpPr>
      <dsp:spPr>
        <a:xfrm>
          <a:off x="1384050" y="4496035"/>
          <a:ext cx="4733285"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977900">
            <a:lnSpc>
              <a:spcPct val="100000"/>
            </a:lnSpc>
            <a:spcBef>
              <a:spcPct val="0"/>
            </a:spcBef>
            <a:spcAft>
              <a:spcPct val="35000"/>
            </a:spcAft>
            <a:buNone/>
          </a:pPr>
          <a:r>
            <a:rPr lang="en-US" sz="2200" kern="1200">
              <a:latin typeface="Garamond" panose="02020404030301010803" pitchFamily="18" charset="0"/>
            </a:rPr>
            <a:t>Wrap-up</a:t>
          </a:r>
        </a:p>
      </dsp:txBody>
      <dsp:txXfrm>
        <a:off x="1384050" y="4496035"/>
        <a:ext cx="4733285" cy="11983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38EF28-EC7F-453D-A5DA-A8D08D609AFD}">
      <dsp:nvSpPr>
        <dsp:cNvPr id="0" name=""/>
        <dsp:cNvSpPr/>
      </dsp:nvSpPr>
      <dsp:spPr>
        <a:xfrm>
          <a:off x="0" y="2111"/>
          <a:ext cx="6171191" cy="10701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57F540-63E9-4B4F-8729-1673DCA569E2}">
      <dsp:nvSpPr>
        <dsp:cNvPr id="0" name=""/>
        <dsp:cNvSpPr/>
      </dsp:nvSpPr>
      <dsp:spPr>
        <a:xfrm>
          <a:off x="323713" y="242889"/>
          <a:ext cx="588569" cy="58856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33916D4-8CF0-475B-896F-738598421303}">
      <dsp:nvSpPr>
        <dsp:cNvPr id="0" name=""/>
        <dsp:cNvSpPr/>
      </dsp:nvSpPr>
      <dsp:spPr>
        <a:xfrm>
          <a:off x="1235996" y="2111"/>
          <a:ext cx="4935194" cy="1070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255" tIns="113255" rIns="113255" bIns="113255" numCol="1" spcCol="1270" anchor="ctr" anchorCtr="0">
          <a:noAutofit/>
        </a:bodyPr>
        <a:lstStyle/>
        <a:p>
          <a:pPr marL="0" lvl="0" indent="0" algn="l" defTabSz="977900">
            <a:lnSpc>
              <a:spcPct val="90000"/>
            </a:lnSpc>
            <a:spcBef>
              <a:spcPct val="0"/>
            </a:spcBef>
            <a:spcAft>
              <a:spcPct val="35000"/>
            </a:spcAft>
            <a:buNone/>
          </a:pPr>
          <a:r>
            <a:rPr lang="en-US" sz="2200" kern="1200">
              <a:latin typeface="Garamond" panose="02020404030301010803" pitchFamily="18" charset="0"/>
            </a:rPr>
            <a:t>Navigating the Bluebook</a:t>
          </a:r>
        </a:p>
      </dsp:txBody>
      <dsp:txXfrm>
        <a:off x="1235996" y="2111"/>
        <a:ext cx="4935194" cy="1070126"/>
      </dsp:txXfrm>
    </dsp:sp>
    <dsp:sp modelId="{2365A28F-95BE-480A-85A1-CC17C9D4672D}">
      <dsp:nvSpPr>
        <dsp:cNvPr id="0" name=""/>
        <dsp:cNvSpPr/>
      </dsp:nvSpPr>
      <dsp:spPr>
        <a:xfrm>
          <a:off x="0" y="1339769"/>
          <a:ext cx="6171191" cy="10701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B27EEF-1760-4132-AF28-F1C66BA2FC9E}">
      <dsp:nvSpPr>
        <dsp:cNvPr id="0" name=""/>
        <dsp:cNvSpPr/>
      </dsp:nvSpPr>
      <dsp:spPr>
        <a:xfrm>
          <a:off x="323713" y="1580548"/>
          <a:ext cx="588569" cy="58856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4CA38C7-D5FC-4CE2-BA84-674E31206B51}">
      <dsp:nvSpPr>
        <dsp:cNvPr id="0" name=""/>
        <dsp:cNvSpPr/>
      </dsp:nvSpPr>
      <dsp:spPr>
        <a:xfrm>
          <a:off x="1235996" y="1339769"/>
          <a:ext cx="4935194" cy="1070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255" tIns="113255" rIns="113255" bIns="113255" numCol="1" spcCol="1270" anchor="ctr" anchorCtr="0">
          <a:noAutofit/>
        </a:bodyPr>
        <a:lstStyle/>
        <a:p>
          <a:pPr marL="0" lvl="0" indent="0" algn="l" defTabSz="977900">
            <a:lnSpc>
              <a:spcPct val="90000"/>
            </a:lnSpc>
            <a:spcBef>
              <a:spcPct val="0"/>
            </a:spcBef>
            <a:spcAft>
              <a:spcPct val="35000"/>
            </a:spcAft>
            <a:buNone/>
          </a:pPr>
          <a:r>
            <a:rPr lang="en-US" sz="2200" kern="1200">
              <a:latin typeface="Garamond" panose="02020404030301010803" pitchFamily="18" charset="0"/>
            </a:rPr>
            <a:t>How to Cite-Check</a:t>
          </a:r>
        </a:p>
      </dsp:txBody>
      <dsp:txXfrm>
        <a:off x="1235996" y="1339769"/>
        <a:ext cx="4935194" cy="1070126"/>
      </dsp:txXfrm>
    </dsp:sp>
    <dsp:sp modelId="{EA1BA8F6-EAD8-458A-996D-DCD8AA5196AB}">
      <dsp:nvSpPr>
        <dsp:cNvPr id="0" name=""/>
        <dsp:cNvSpPr/>
      </dsp:nvSpPr>
      <dsp:spPr>
        <a:xfrm>
          <a:off x="0" y="2677427"/>
          <a:ext cx="6171191" cy="10701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264962-A8AC-4656-8406-4FE4632E3E7B}">
      <dsp:nvSpPr>
        <dsp:cNvPr id="0" name=""/>
        <dsp:cNvSpPr/>
      </dsp:nvSpPr>
      <dsp:spPr>
        <a:xfrm>
          <a:off x="323713" y="2918206"/>
          <a:ext cx="588569" cy="58856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1CCA677-F81C-4D82-962D-74F4C7C186EB}">
      <dsp:nvSpPr>
        <dsp:cNvPr id="0" name=""/>
        <dsp:cNvSpPr/>
      </dsp:nvSpPr>
      <dsp:spPr>
        <a:xfrm>
          <a:off x="1235996" y="2677427"/>
          <a:ext cx="4935194" cy="1070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255" tIns="113255" rIns="113255" bIns="113255" numCol="1" spcCol="1270" anchor="ctr" anchorCtr="0">
          <a:noAutofit/>
        </a:bodyPr>
        <a:lstStyle/>
        <a:p>
          <a:pPr marL="0" lvl="0" indent="0" algn="l" defTabSz="977900">
            <a:lnSpc>
              <a:spcPct val="90000"/>
            </a:lnSpc>
            <a:spcBef>
              <a:spcPct val="0"/>
            </a:spcBef>
            <a:spcAft>
              <a:spcPct val="35000"/>
            </a:spcAft>
            <a:buNone/>
          </a:pPr>
          <a:r>
            <a:rPr lang="en-US" sz="2200" kern="1200">
              <a:latin typeface="Garamond" panose="02020404030301010803" pitchFamily="18" charset="0"/>
            </a:rPr>
            <a:t>Practice</a:t>
          </a:r>
        </a:p>
      </dsp:txBody>
      <dsp:txXfrm>
        <a:off x="1235996" y="2677427"/>
        <a:ext cx="4935194" cy="1070126"/>
      </dsp:txXfrm>
    </dsp:sp>
    <dsp:sp modelId="{A92E5263-943D-4879-9840-FB097CDD5A76}">
      <dsp:nvSpPr>
        <dsp:cNvPr id="0" name=""/>
        <dsp:cNvSpPr/>
      </dsp:nvSpPr>
      <dsp:spPr>
        <a:xfrm>
          <a:off x="0" y="4015086"/>
          <a:ext cx="6171191" cy="10701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ADA514-B1C4-4525-8B29-4FB717728AD0}">
      <dsp:nvSpPr>
        <dsp:cNvPr id="0" name=""/>
        <dsp:cNvSpPr/>
      </dsp:nvSpPr>
      <dsp:spPr>
        <a:xfrm>
          <a:off x="323713" y="4255864"/>
          <a:ext cx="588569" cy="58856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FE20CD7-C30F-44C7-B98A-E5B07CB28F47}">
      <dsp:nvSpPr>
        <dsp:cNvPr id="0" name=""/>
        <dsp:cNvSpPr/>
      </dsp:nvSpPr>
      <dsp:spPr>
        <a:xfrm>
          <a:off x="1235996" y="4015086"/>
          <a:ext cx="4935194" cy="1070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255" tIns="113255" rIns="113255" bIns="113255" numCol="1" spcCol="1270" anchor="ctr" anchorCtr="0">
          <a:noAutofit/>
        </a:bodyPr>
        <a:lstStyle/>
        <a:p>
          <a:pPr marL="0" lvl="0" indent="0" algn="l" defTabSz="977900">
            <a:lnSpc>
              <a:spcPct val="90000"/>
            </a:lnSpc>
            <a:spcBef>
              <a:spcPct val="0"/>
            </a:spcBef>
            <a:spcAft>
              <a:spcPct val="35000"/>
            </a:spcAft>
            <a:buNone/>
          </a:pPr>
          <a:r>
            <a:rPr lang="en-US" sz="2200" kern="1200">
              <a:latin typeface="Garamond" panose="02020404030301010803" pitchFamily="18" charset="0"/>
            </a:rPr>
            <a:t>Review</a:t>
          </a:r>
        </a:p>
      </dsp:txBody>
      <dsp:txXfrm>
        <a:off x="1235996" y="4015086"/>
        <a:ext cx="4935194" cy="107012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28994F-62E7-4080-861E-7887B8FA3531}" type="datetimeFigureOut">
              <a:rPr lang="en-US" smtClean="0"/>
              <a:t>4/1/24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3C0CD7-4EB6-45AC-A48C-EE9FB4255B07}" type="slidenum">
              <a:rPr lang="en-US" smtClean="0"/>
              <a:t>‹#›</a:t>
            </a:fld>
            <a:endParaRPr lang="en-US"/>
          </a:p>
        </p:txBody>
      </p:sp>
    </p:spTree>
    <p:extLst>
      <p:ext uri="{BB962C8B-B14F-4D97-AF65-F5344CB8AC3E}">
        <p14:creationId xmlns:p14="http://schemas.microsoft.com/office/powerpoint/2010/main" val="2992788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C3C0CD7-4EB6-45AC-A48C-EE9FB4255B07}" type="slidenum">
              <a:rPr lang="en-US" smtClean="0"/>
              <a:t>1</a:t>
            </a:fld>
            <a:endParaRPr lang="en-US"/>
          </a:p>
        </p:txBody>
      </p:sp>
    </p:spTree>
    <p:extLst>
      <p:ext uri="{BB962C8B-B14F-4D97-AF65-F5344CB8AC3E}">
        <p14:creationId xmlns:p14="http://schemas.microsoft.com/office/powerpoint/2010/main" val="2078734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DC3C0CD7-4EB6-45AC-A48C-EE9FB4255B07}" type="slidenum">
              <a:rPr lang="en-US" smtClean="0"/>
              <a:t>10</a:t>
            </a:fld>
            <a:endParaRPr lang="en-US"/>
          </a:p>
        </p:txBody>
      </p:sp>
    </p:spTree>
    <p:extLst>
      <p:ext uri="{BB962C8B-B14F-4D97-AF65-F5344CB8AC3E}">
        <p14:creationId xmlns:p14="http://schemas.microsoft.com/office/powerpoint/2010/main" val="1515512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DC3C0CD7-4EB6-45AC-A48C-EE9FB4255B07}" type="slidenum">
              <a:rPr lang="en-US" smtClean="0"/>
              <a:t>11</a:t>
            </a:fld>
            <a:endParaRPr lang="en-US"/>
          </a:p>
        </p:txBody>
      </p:sp>
    </p:spTree>
    <p:extLst>
      <p:ext uri="{BB962C8B-B14F-4D97-AF65-F5344CB8AC3E}">
        <p14:creationId xmlns:p14="http://schemas.microsoft.com/office/powerpoint/2010/main" val="3283849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DC3C0CD7-4EB6-45AC-A48C-EE9FB4255B07}" type="slidenum">
              <a:rPr lang="en-US" smtClean="0"/>
              <a:t>12</a:t>
            </a:fld>
            <a:endParaRPr lang="en-US"/>
          </a:p>
        </p:txBody>
      </p:sp>
    </p:spTree>
    <p:extLst>
      <p:ext uri="{BB962C8B-B14F-4D97-AF65-F5344CB8AC3E}">
        <p14:creationId xmlns:p14="http://schemas.microsoft.com/office/powerpoint/2010/main" val="15169595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568C8-4C59-4BD5-80DF-95C46B66DC9F}" type="slidenum">
              <a:rPr kumimoji="0" 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2475681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568C8-4C59-4BD5-80DF-95C46B66DC9F}" type="slidenum">
              <a:rPr kumimoji="0" 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1746255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568C8-4C59-4BD5-80DF-95C46B66DC9F}" type="slidenum">
              <a:rPr kumimoji="0" 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23793521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568C8-4C59-4BD5-80DF-95C46B66DC9F}" type="slidenum">
              <a:rPr kumimoji="0" 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33214664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Please note that these examples are based on the 20</a:t>
            </a:r>
            <a:r>
              <a:rPr lang="en-US" baseline="30000">
                <a:cs typeface="Calibri"/>
              </a:rPr>
              <a:t>th</a:t>
            </a:r>
            <a:r>
              <a:rPr lang="en-US">
                <a:cs typeface="Calibri"/>
              </a:rPr>
              <a:t> edition of the Bluebook; JAMA is no longer abbreviated according to T13.</a:t>
            </a:r>
          </a:p>
        </p:txBody>
      </p:sp>
      <p:sp>
        <p:nvSpPr>
          <p:cNvPr id="4" name="Slide Number Placeholder 3"/>
          <p:cNvSpPr>
            <a:spLocks noGrp="1"/>
          </p:cNvSpPr>
          <p:nvPr>
            <p:ph type="sldNum" sz="quarter" idx="5"/>
          </p:nvPr>
        </p:nvSpPr>
        <p:spPr/>
        <p:txBody>
          <a:bodyPr/>
          <a:lstStyle/>
          <a:p>
            <a:fld id="{DC3C0CD7-4EB6-45AC-A48C-EE9FB4255B07}" type="slidenum">
              <a:rPr lang="en-US" smtClean="0"/>
              <a:t>19</a:t>
            </a:fld>
            <a:endParaRPr lang="en-US"/>
          </a:p>
        </p:txBody>
      </p:sp>
    </p:spTree>
    <p:extLst>
      <p:ext uri="{BB962C8B-B14F-4D97-AF65-F5344CB8AC3E}">
        <p14:creationId xmlns:p14="http://schemas.microsoft.com/office/powerpoint/2010/main" val="23635427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Please note that these examples are based on the 20</a:t>
            </a:r>
            <a:r>
              <a:rPr lang="en-US" baseline="30000">
                <a:cs typeface="Calibri"/>
              </a:rPr>
              <a:t>th</a:t>
            </a:r>
            <a:r>
              <a:rPr lang="en-US">
                <a:cs typeface="Calibri"/>
              </a:rPr>
              <a:t> edition of the Bluebook; JAMA is no longer abbreviated according to T13.</a:t>
            </a:r>
          </a:p>
        </p:txBody>
      </p:sp>
      <p:sp>
        <p:nvSpPr>
          <p:cNvPr id="4" name="Slide Number Placeholder 3"/>
          <p:cNvSpPr>
            <a:spLocks noGrp="1"/>
          </p:cNvSpPr>
          <p:nvPr>
            <p:ph type="sldNum" sz="quarter" idx="5"/>
          </p:nvPr>
        </p:nvSpPr>
        <p:spPr/>
        <p:txBody>
          <a:bodyPr/>
          <a:lstStyle/>
          <a:p>
            <a:fld id="{DC3C0CD7-4EB6-45AC-A48C-EE9FB4255B07}" type="slidenum">
              <a:rPr lang="en-US" smtClean="0"/>
              <a:t>20</a:t>
            </a:fld>
            <a:endParaRPr lang="en-US"/>
          </a:p>
        </p:txBody>
      </p:sp>
    </p:spTree>
    <p:extLst>
      <p:ext uri="{BB962C8B-B14F-4D97-AF65-F5344CB8AC3E}">
        <p14:creationId xmlns:p14="http://schemas.microsoft.com/office/powerpoint/2010/main" val="23578135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568C8-4C59-4BD5-80DF-95C46B66DC9F}" type="slidenum">
              <a:rPr kumimoji="0" 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1992222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568C8-4C59-4BD5-80DF-95C46B66DC9F}" type="slidenum">
              <a:rPr kumimoji="0" 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1285079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C3C0CD7-4EB6-45AC-A48C-EE9FB4255B07}" type="slidenum">
              <a:rPr lang="en-US" smtClean="0"/>
              <a:t>22</a:t>
            </a:fld>
            <a:endParaRPr lang="en-US"/>
          </a:p>
        </p:txBody>
      </p:sp>
    </p:spTree>
    <p:extLst>
      <p:ext uri="{BB962C8B-B14F-4D97-AF65-F5344CB8AC3E}">
        <p14:creationId xmlns:p14="http://schemas.microsoft.com/office/powerpoint/2010/main" val="23415307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C3C0CD7-4EB6-45AC-A48C-EE9FB4255B07}" type="slidenum">
              <a:rPr lang="en-US" smtClean="0"/>
              <a:t>23</a:t>
            </a:fld>
            <a:endParaRPr lang="en-US"/>
          </a:p>
        </p:txBody>
      </p:sp>
    </p:spTree>
    <p:extLst>
      <p:ext uri="{BB962C8B-B14F-4D97-AF65-F5344CB8AC3E}">
        <p14:creationId xmlns:p14="http://schemas.microsoft.com/office/powerpoint/2010/main" val="38510879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568C8-4C59-4BD5-80DF-95C46B66DC9F}" type="slidenum">
              <a:rPr kumimoji="0" 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24167187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568C8-4C59-4BD5-80DF-95C46B66DC9F}" type="slidenum">
              <a:rPr kumimoji="0" 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34681094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568C8-4C59-4BD5-80DF-95C46B66DC9F}" type="slidenum">
              <a:rPr kumimoji="0" 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41779482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568C8-4C59-4BD5-80DF-95C46B66DC9F}" type="slidenum">
              <a:rPr kumimoji="0" 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9411836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568C8-4C59-4BD5-80DF-95C46B66DC9F}" type="slidenum">
              <a:rPr kumimoji="0" 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21660553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568C8-4C59-4BD5-80DF-95C46B66DC9F}" type="slidenum">
              <a:rPr kumimoji="0" 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29680516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568C8-4C59-4BD5-80DF-95C46B66DC9F}" type="slidenum">
              <a:rPr kumimoji="0" 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30070741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568C8-4C59-4BD5-80DF-95C46B66DC9F}" type="slidenum">
              <a:rPr kumimoji="0" 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2657976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0E568C8-4C59-4BD5-80DF-95C46B66DC9F}" type="slidenum">
              <a:rPr lang="en-US"/>
              <a:t>3</a:t>
            </a:fld>
            <a:endParaRPr lang="en-US"/>
          </a:p>
        </p:txBody>
      </p:sp>
    </p:spTree>
    <p:extLst>
      <p:ext uri="{BB962C8B-B14F-4D97-AF65-F5344CB8AC3E}">
        <p14:creationId xmlns:p14="http://schemas.microsoft.com/office/powerpoint/2010/main" val="31361537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568C8-4C59-4BD5-80DF-95C46B66DC9F}" type="slidenum">
              <a:rPr kumimoji="0" 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42813705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568C8-4C59-4BD5-80DF-95C46B66DC9F}" type="slidenum">
              <a:rPr kumimoji="0" 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39058003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568C8-4C59-4BD5-80DF-95C46B66DC9F}" type="slidenum">
              <a:rPr kumimoji="0" 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14589700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568C8-4C59-4BD5-80DF-95C46B66DC9F}" type="slidenum">
              <a:rPr kumimoji="0" 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31988013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568C8-4C59-4BD5-80DF-95C46B66DC9F}" type="slidenum">
              <a:rPr kumimoji="0" 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18973161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568C8-4C59-4BD5-80DF-95C46B66DC9F}" type="slidenum">
              <a:rPr kumimoji="0" 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3235807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E568C8-4C59-4BD5-80DF-95C46B66DC9F}" type="slidenum">
              <a:rPr lang="en-US"/>
              <a:t>4</a:t>
            </a:fld>
            <a:endParaRPr lang="en-US"/>
          </a:p>
        </p:txBody>
      </p:sp>
    </p:spTree>
    <p:extLst>
      <p:ext uri="{BB962C8B-B14F-4D97-AF65-F5344CB8AC3E}">
        <p14:creationId xmlns:p14="http://schemas.microsoft.com/office/powerpoint/2010/main" val="1787807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atin typeface="Garamond"/>
            </a:endParaRPr>
          </a:p>
        </p:txBody>
      </p:sp>
      <p:sp>
        <p:nvSpPr>
          <p:cNvPr id="4" name="Slide Number Placeholder 3"/>
          <p:cNvSpPr>
            <a:spLocks noGrp="1"/>
          </p:cNvSpPr>
          <p:nvPr>
            <p:ph type="sldNum" sz="quarter" idx="5"/>
          </p:nvPr>
        </p:nvSpPr>
        <p:spPr/>
        <p:txBody>
          <a:bodyPr/>
          <a:lstStyle/>
          <a:p>
            <a:fld id="{F0E568C8-4C59-4BD5-80DF-95C46B66DC9F}" type="slidenum">
              <a:rPr lang="en-US" smtClean="0"/>
              <a:pPr/>
              <a:t>5</a:t>
            </a:fld>
            <a:endParaRPr lang="en-US"/>
          </a:p>
        </p:txBody>
      </p:sp>
    </p:spTree>
    <p:extLst>
      <p:ext uri="{BB962C8B-B14F-4D97-AF65-F5344CB8AC3E}">
        <p14:creationId xmlns:p14="http://schemas.microsoft.com/office/powerpoint/2010/main" val="2388324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atin typeface="Garamond"/>
            </a:endParaRPr>
          </a:p>
          <a:p>
            <a:endParaRPr lang="en-US">
              <a:latin typeface="Garamond"/>
            </a:endParaRPr>
          </a:p>
        </p:txBody>
      </p:sp>
      <p:sp>
        <p:nvSpPr>
          <p:cNvPr id="4" name="Slide Number Placeholder 3"/>
          <p:cNvSpPr>
            <a:spLocks noGrp="1"/>
          </p:cNvSpPr>
          <p:nvPr>
            <p:ph type="sldNum" sz="quarter" idx="5"/>
          </p:nvPr>
        </p:nvSpPr>
        <p:spPr/>
        <p:txBody>
          <a:bodyPr/>
          <a:lstStyle/>
          <a:p>
            <a:fld id="{F0E568C8-4C59-4BD5-80DF-95C46B66DC9F}" type="slidenum">
              <a:rPr lang="en-US" smtClean="0"/>
              <a:pPr/>
              <a:t>6</a:t>
            </a:fld>
            <a:endParaRPr lang="en-US"/>
          </a:p>
        </p:txBody>
      </p:sp>
    </p:spTree>
    <p:extLst>
      <p:ext uri="{BB962C8B-B14F-4D97-AF65-F5344CB8AC3E}">
        <p14:creationId xmlns:p14="http://schemas.microsoft.com/office/powerpoint/2010/main" val="3709654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E568C8-4C59-4BD5-80DF-95C46B66DC9F}" type="slidenum">
              <a:rPr lang="en-US"/>
              <a:t>7</a:t>
            </a:fld>
            <a:endParaRPr lang="en-US"/>
          </a:p>
        </p:txBody>
      </p:sp>
    </p:spTree>
    <p:extLst>
      <p:ext uri="{BB962C8B-B14F-4D97-AF65-F5344CB8AC3E}">
        <p14:creationId xmlns:p14="http://schemas.microsoft.com/office/powerpoint/2010/main" val="2453848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568C8-4C59-4BD5-80DF-95C46B66DC9F}" type="slidenum">
              <a:rPr kumimoji="0" 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3136153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568C8-4C59-4BD5-80DF-95C46B66DC9F}" type="slidenum">
              <a:rPr kumimoji="0" 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3929140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smtClean="0"/>
              <a:pPr/>
              <a:t>4/1/24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358061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6B75A-687E-405C-8A0B-8D00578BA2C3}" type="datetimeFigureOut">
              <a:rPr lang="en-US" smtClean="0"/>
              <a:pPr/>
              <a:t>4/1/24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333439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6B75A-687E-405C-8A0B-8D00578BA2C3}" type="datetimeFigureOut">
              <a:rPr lang="en-US" smtClean="0"/>
              <a:pPr/>
              <a:t>4/1/24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460382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4/1/24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0482563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088227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008560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4/1/24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594785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4/1/24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26136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4/1/24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9882177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906713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74399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6B75A-687E-405C-8A0B-8D00578BA2C3}" type="datetimeFigureOut">
              <a:rPr lang="en-US" smtClean="0"/>
              <a:pPr/>
              <a:t>4/1/24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5331990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1157166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6932086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07872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4/1/24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739977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586B75A-687E-405C-8A0B-8D00578BA2C3}" type="datetimeFigureOut">
              <a:rPr lang="en-US" smtClean="0"/>
              <a:pPr/>
              <a:t>4/1/24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057613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smtClean="0"/>
              <a:pPr/>
              <a:t>4/1/24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460749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586B75A-687E-405C-8A0B-8D00578BA2C3}" type="datetimeFigureOut">
              <a:rPr lang="en-US" smtClean="0"/>
              <a:pPr/>
              <a:t>4/1/24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850656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4/1/24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555343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4/1/24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296329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4/1/24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433407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Garamond" panose="02020404030301010803" pitchFamily="18" charset="0"/>
              </a:defRPr>
            </a:lvl1pPr>
          </a:lstStyle>
          <a:p>
            <a:fld id="{5586B75A-687E-405C-8A0B-8D00578BA2C3}" type="datetimeFigureOut">
              <a:rPr lang="en-US" smtClean="0"/>
              <a:pPr/>
              <a:t>4/1/24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Garamond" panose="02020404030301010803" pitchFamily="18" charset="0"/>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Garamond" panose="02020404030301010803" pitchFamily="18" charset="0"/>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36005973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sz="4400" b="0" i="0" kern="1200">
          <a:solidFill>
            <a:schemeClr val="tx1"/>
          </a:solidFill>
          <a:latin typeface="Garamond" panose="020204040303010108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aramond" panose="020204040303010108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aramond" panose="020204040303010108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aramond" panose="020204040303010108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aramond" panose="020204040303010108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aramond" panose="020204040303010108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Garamond" panose="02020404030301010803" pitchFamily="18" charset="0"/>
              </a:defRPr>
            </a:lvl1pPr>
          </a:lstStyle>
          <a:p>
            <a:fld id="{C764DE79-268F-4C1A-8933-263129D2AF90}" type="datetimeFigureOut">
              <a:rPr lang="en-US" smtClean="0"/>
              <a:pPr/>
              <a:t>4/1/24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Garamond" panose="02020404030301010803" pitchFamily="18" charset="0"/>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Garamond" panose="02020404030301010803" pitchFamily="18" charset="0"/>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49891208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b="0" i="0" kern="1200">
          <a:solidFill>
            <a:schemeClr val="tx1"/>
          </a:solidFill>
          <a:latin typeface="Garamond" panose="020204040303010108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aramond" panose="020204040303010108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aramond" panose="020204040303010108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aramond" panose="020204040303010108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aramond" panose="020204040303010108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aramond" panose="020204040303010108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18/10/relationships/comments" Target="../comments/modernComment_12C_9EF5936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18/10/relationships/comments" Target="../comments/modernComment_153_FC94AC3B.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microsoft.com/office/2018/10/relationships/comments" Target="../comments/modernComment_14F_B86A998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microsoft.com/office/2018/10/relationships/comments" Target="../comments/modernComment_105_DEB24BB4.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3" Type="http://schemas.microsoft.com/office/2018/10/relationships/comments" Target="../comments/modernComment_13F_B1225451.xml"/><Relationship Id="rId2" Type="http://schemas.openxmlformats.org/officeDocument/2006/relationships/notesSlide" Target="../notesSlides/notesSlide32.xml"/><Relationship Id="rId1" Type="http://schemas.openxmlformats.org/officeDocument/2006/relationships/slideLayout" Target="../slideLayouts/slideLayout13.xml"/><Relationship Id="rId5" Type="http://schemas.openxmlformats.org/officeDocument/2006/relationships/hyperlink" Target="https://guides.ll.georgetown.edu/bluebook" TargetMode="External"/><Relationship Id="rId4" Type="http://schemas.openxmlformats.org/officeDocument/2006/relationships/hyperlink" Target="https://guides.library.harvard.edu/bluebook-guide"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F9E5CD8-7D2B-3248-A7A2-BF364E785EC0}"/>
              </a:ext>
            </a:extLst>
          </p:cNvPr>
          <p:cNvSpPr txBox="1">
            <a:spLocks/>
          </p:cNvSpPr>
          <p:nvPr/>
        </p:nvSpPr>
        <p:spPr>
          <a:xfrm>
            <a:off x="1524000" y="2409151"/>
            <a:ext cx="9144000" cy="1088857"/>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b="0" i="0" kern="1200">
                <a:solidFill>
                  <a:schemeClr val="tx1"/>
                </a:solidFill>
                <a:latin typeface="Garamond" panose="02020404030301010803" pitchFamily="18" charset="0"/>
                <a:ea typeface="+mj-ea"/>
                <a:cs typeface="+mj-cs"/>
              </a:defRPr>
            </a:lvl1pPr>
          </a:lstStyle>
          <a:p>
            <a:r>
              <a:rPr lang="en-US" sz="6600" b="1" i="1">
                <a:solidFill>
                  <a:schemeClr val="bg1"/>
                </a:solidFill>
                <a:latin typeface="Garamond"/>
              </a:rPr>
              <a:t>Introduction to Cite-Checking</a:t>
            </a:r>
          </a:p>
        </p:txBody>
      </p:sp>
      <p:sp>
        <p:nvSpPr>
          <p:cNvPr id="12" name="Subtitle 2">
            <a:extLst>
              <a:ext uri="{FF2B5EF4-FFF2-40B4-BE49-F238E27FC236}">
                <a16:creationId xmlns:a16="http://schemas.microsoft.com/office/drawing/2014/main" id="{E330D5F2-2FCE-3D41-8272-5A5089909E92}"/>
              </a:ext>
            </a:extLst>
          </p:cNvPr>
          <p:cNvSpPr>
            <a:spLocks noGrp="1"/>
          </p:cNvSpPr>
          <p:nvPr>
            <p:ph type="subTitle" idx="1"/>
          </p:nvPr>
        </p:nvSpPr>
        <p:spPr>
          <a:xfrm>
            <a:off x="1524000" y="4448849"/>
            <a:ext cx="9144000" cy="836023"/>
          </a:xfrm>
        </p:spPr>
        <p:txBody>
          <a:bodyPr vert="horz" lIns="0" tIns="0" rIns="0" bIns="0" rtlCol="0" anchor="t">
            <a:noAutofit/>
          </a:bodyPr>
          <a:lstStyle/>
          <a:p>
            <a:r>
              <a:rPr lang="en-US" sz="3200" b="1"/>
              <a:t>Northeastern University Law Review</a:t>
            </a:r>
          </a:p>
          <a:p>
            <a:r>
              <a:rPr lang="en-US" sz="3200">
                <a:latin typeface="Garamond"/>
              </a:rPr>
              <a:t>Application Preparation Sessions</a:t>
            </a:r>
            <a:endParaRPr lang="en-US" sz="320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716D3-CD78-493D-9480-DF80EDD0AAA7}"/>
              </a:ext>
            </a:extLst>
          </p:cNvPr>
          <p:cNvSpPr>
            <a:spLocks noGrp="1"/>
          </p:cNvSpPr>
          <p:nvPr>
            <p:ph type="title"/>
          </p:nvPr>
        </p:nvSpPr>
        <p:spPr>
          <a:xfrm>
            <a:off x="738112" y="673149"/>
            <a:ext cx="10545238" cy="1000978"/>
          </a:xfrm>
        </p:spPr>
        <p:txBody>
          <a:bodyPr>
            <a:noAutofit/>
          </a:bodyPr>
          <a:lstStyle/>
          <a:p>
            <a:r>
              <a:rPr lang="en-US" b="1" i="1">
                <a:latin typeface="Garamond"/>
                <a:cs typeface="Calibri Light"/>
              </a:rPr>
              <a:t>Navigating the Bluebook: </a:t>
            </a:r>
            <a:r>
              <a:rPr lang="en-US">
                <a:latin typeface="Garamond"/>
                <a:cs typeface="Calibri Light"/>
              </a:rPr>
              <a:t>Breakdown of Rules</a:t>
            </a:r>
          </a:p>
        </p:txBody>
      </p:sp>
      <p:sp>
        <p:nvSpPr>
          <p:cNvPr id="3" name="Content Placeholder 2">
            <a:extLst>
              <a:ext uri="{FF2B5EF4-FFF2-40B4-BE49-F238E27FC236}">
                <a16:creationId xmlns:a16="http://schemas.microsoft.com/office/drawing/2014/main" id="{CA03580B-3E64-4B39-A81B-54F9BCAE4934}"/>
              </a:ext>
            </a:extLst>
          </p:cNvPr>
          <p:cNvSpPr>
            <a:spLocks noGrp="1"/>
          </p:cNvSpPr>
          <p:nvPr>
            <p:ph idx="1"/>
          </p:nvPr>
        </p:nvSpPr>
        <p:spPr>
          <a:xfrm>
            <a:off x="437508" y="1671879"/>
            <a:ext cx="5399989" cy="5187459"/>
          </a:xfrm>
        </p:spPr>
        <p:txBody>
          <a:bodyPr vert="horz" lIns="91440" tIns="45720" rIns="91440" bIns="45720" rtlCol="0" anchor="t">
            <a:noAutofit/>
          </a:bodyPr>
          <a:lstStyle/>
          <a:p>
            <a:pPr marL="457200" lvl="1" indent="0" algn="ctr">
              <a:spcBef>
                <a:spcPts val="1000"/>
              </a:spcBef>
              <a:buNone/>
            </a:pPr>
            <a:r>
              <a:rPr lang="en-US" sz="1800" b="1" dirty="0">
                <a:latin typeface="Garamond"/>
                <a:cs typeface="Calibri" panose="020F0502020204030204"/>
              </a:rPr>
              <a:t>Rule 1-9: Formatting Rules</a:t>
            </a:r>
          </a:p>
          <a:p>
            <a:pPr marL="800100" lvl="1" indent="-342900">
              <a:spcBef>
                <a:spcPts val="1000"/>
              </a:spcBef>
            </a:pPr>
            <a:r>
              <a:rPr lang="en-US" sz="1800" b="1" dirty="0">
                <a:latin typeface="Garamond"/>
                <a:ea typeface="+mn-lt"/>
                <a:cs typeface="+mn-lt"/>
              </a:rPr>
              <a:t>Rule 1: </a:t>
            </a:r>
            <a:r>
              <a:rPr lang="en-US" sz="1800" dirty="0">
                <a:latin typeface="Garamond"/>
                <a:ea typeface="+mn-lt"/>
                <a:cs typeface="+mn-lt"/>
              </a:rPr>
              <a:t>Structure and Use of Citations</a:t>
            </a:r>
            <a:endParaRPr lang="en-US" sz="1800" dirty="0">
              <a:ea typeface="+mn-lt"/>
              <a:cs typeface="+mn-lt"/>
            </a:endParaRPr>
          </a:p>
          <a:p>
            <a:pPr marL="800100" lvl="1" indent="-342900">
              <a:spcBef>
                <a:spcPts val="1000"/>
              </a:spcBef>
            </a:pPr>
            <a:r>
              <a:rPr lang="en-US" sz="1800" b="1" dirty="0">
                <a:latin typeface="Garamond"/>
                <a:ea typeface="+mn-lt"/>
                <a:cs typeface="+mn-lt"/>
              </a:rPr>
              <a:t>Rule 2: </a:t>
            </a:r>
            <a:r>
              <a:rPr lang="en-US" sz="1800" dirty="0">
                <a:latin typeface="Garamond"/>
                <a:ea typeface="+mn-lt"/>
                <a:cs typeface="+mn-lt"/>
              </a:rPr>
              <a:t>Typeface for Law Reviews</a:t>
            </a:r>
            <a:endParaRPr lang="en-US" sz="1800" dirty="0">
              <a:ea typeface="+mn-lt"/>
              <a:cs typeface="+mn-lt"/>
            </a:endParaRPr>
          </a:p>
          <a:p>
            <a:pPr marL="800100" lvl="1" indent="-342900">
              <a:spcBef>
                <a:spcPts val="1000"/>
              </a:spcBef>
            </a:pPr>
            <a:r>
              <a:rPr lang="en-US" sz="1800" b="1" dirty="0">
                <a:latin typeface="Garamond"/>
                <a:ea typeface="+mn-lt"/>
                <a:cs typeface="+mn-lt"/>
              </a:rPr>
              <a:t>Rule 3: </a:t>
            </a:r>
            <a:r>
              <a:rPr lang="en-US" sz="1800" dirty="0">
                <a:latin typeface="Garamond"/>
                <a:ea typeface="+mn-lt"/>
                <a:cs typeface="+mn-lt"/>
              </a:rPr>
              <a:t>Subdivisions</a:t>
            </a:r>
            <a:endParaRPr lang="en-US" sz="1800" dirty="0">
              <a:ea typeface="+mn-lt"/>
              <a:cs typeface="+mn-lt"/>
            </a:endParaRPr>
          </a:p>
          <a:p>
            <a:pPr marL="800100" lvl="1" indent="-342900">
              <a:spcBef>
                <a:spcPts val="1000"/>
              </a:spcBef>
            </a:pPr>
            <a:r>
              <a:rPr lang="en-US" sz="1800" b="1" dirty="0">
                <a:latin typeface="Garamond"/>
                <a:ea typeface="+mn-lt"/>
                <a:cs typeface="+mn-lt"/>
              </a:rPr>
              <a:t>Rule 4: </a:t>
            </a:r>
            <a:r>
              <a:rPr lang="en-US" sz="1800" dirty="0">
                <a:latin typeface="Garamond"/>
                <a:ea typeface="+mn-lt"/>
                <a:cs typeface="+mn-lt"/>
              </a:rPr>
              <a:t>Short Citation Forms</a:t>
            </a:r>
            <a:endParaRPr lang="en-US" sz="1800" dirty="0">
              <a:ea typeface="+mn-lt"/>
              <a:cs typeface="+mn-lt"/>
            </a:endParaRPr>
          </a:p>
          <a:p>
            <a:pPr marL="800100" lvl="1" indent="-342900">
              <a:spcBef>
                <a:spcPts val="1000"/>
              </a:spcBef>
            </a:pPr>
            <a:r>
              <a:rPr lang="en-US" sz="1800" b="1" dirty="0">
                <a:latin typeface="Garamond"/>
                <a:ea typeface="+mn-lt"/>
                <a:cs typeface="+mn-lt"/>
              </a:rPr>
              <a:t>Rule 5:</a:t>
            </a:r>
            <a:r>
              <a:rPr lang="en-US" sz="1800" dirty="0">
                <a:latin typeface="Garamond"/>
                <a:ea typeface="+mn-lt"/>
                <a:cs typeface="+mn-lt"/>
              </a:rPr>
              <a:t> Quotations</a:t>
            </a:r>
            <a:endParaRPr lang="en-US" sz="1800" dirty="0">
              <a:ea typeface="+mn-lt"/>
              <a:cs typeface="+mn-lt"/>
            </a:endParaRPr>
          </a:p>
          <a:p>
            <a:pPr marL="800100" lvl="1" indent="-342900">
              <a:spcBef>
                <a:spcPts val="1000"/>
              </a:spcBef>
            </a:pPr>
            <a:r>
              <a:rPr lang="en-US" sz="1800" b="1" dirty="0">
                <a:latin typeface="Garamond"/>
                <a:ea typeface="+mn-lt"/>
                <a:cs typeface="+mn-lt"/>
              </a:rPr>
              <a:t>Rule 6: </a:t>
            </a:r>
            <a:r>
              <a:rPr lang="en-US" sz="1800" dirty="0">
                <a:latin typeface="Garamond"/>
                <a:ea typeface="+mn-lt"/>
                <a:cs typeface="+mn-lt"/>
              </a:rPr>
              <a:t>Abbreviations, Numerals. and Symbols</a:t>
            </a:r>
            <a:endParaRPr lang="en-US" sz="1800" dirty="0">
              <a:ea typeface="+mn-lt"/>
              <a:cs typeface="+mn-lt"/>
            </a:endParaRPr>
          </a:p>
          <a:p>
            <a:pPr marL="800100" lvl="1" indent="-342900">
              <a:spcBef>
                <a:spcPts val="1000"/>
              </a:spcBef>
            </a:pPr>
            <a:r>
              <a:rPr lang="en-US" sz="1800" b="1" dirty="0">
                <a:latin typeface="Garamond"/>
                <a:ea typeface="+mn-lt"/>
                <a:cs typeface="+mn-lt"/>
              </a:rPr>
              <a:t>Rules 7:</a:t>
            </a:r>
            <a:r>
              <a:rPr lang="en-US" sz="1800" dirty="0">
                <a:latin typeface="Garamond"/>
                <a:ea typeface="+mn-lt"/>
                <a:cs typeface="+mn-lt"/>
              </a:rPr>
              <a:t> Italicization for Style and in Unique Circumstances</a:t>
            </a:r>
            <a:endParaRPr lang="en-US" sz="1800" dirty="0">
              <a:ea typeface="+mn-lt"/>
              <a:cs typeface="+mn-lt"/>
            </a:endParaRPr>
          </a:p>
          <a:p>
            <a:pPr marL="800100" lvl="1" indent="-342900">
              <a:spcBef>
                <a:spcPts val="1000"/>
              </a:spcBef>
            </a:pPr>
            <a:r>
              <a:rPr lang="en-US" sz="1800" b="1" dirty="0">
                <a:latin typeface="Garamond"/>
                <a:ea typeface="+mn-lt"/>
                <a:cs typeface="+mn-lt"/>
              </a:rPr>
              <a:t>Rule 8: </a:t>
            </a:r>
            <a:r>
              <a:rPr lang="en-US" sz="1800" dirty="0">
                <a:latin typeface="Garamond"/>
                <a:ea typeface="+mn-lt"/>
                <a:cs typeface="+mn-lt"/>
              </a:rPr>
              <a:t> Capitalization</a:t>
            </a:r>
            <a:endParaRPr lang="en-US" sz="1800" dirty="0">
              <a:ea typeface="+mn-lt"/>
              <a:cs typeface="+mn-lt"/>
            </a:endParaRPr>
          </a:p>
          <a:p>
            <a:pPr marL="800100" lvl="1" indent="-342900">
              <a:spcBef>
                <a:spcPts val="1000"/>
              </a:spcBef>
            </a:pPr>
            <a:r>
              <a:rPr lang="en-US" sz="1800" b="1" dirty="0">
                <a:latin typeface="Garamond"/>
                <a:ea typeface="+mn-lt"/>
                <a:cs typeface="+mn-lt"/>
              </a:rPr>
              <a:t>Rule 9:</a:t>
            </a:r>
            <a:r>
              <a:rPr lang="en-US" sz="1800" dirty="0">
                <a:latin typeface="Garamond"/>
                <a:ea typeface="+mn-lt"/>
                <a:cs typeface="+mn-lt"/>
              </a:rPr>
              <a:t> Titles of Judges, Officials and Terms of Court</a:t>
            </a:r>
            <a:endParaRPr lang="en-US" sz="1800" dirty="0">
              <a:ea typeface="+mn-lt"/>
              <a:cs typeface="+mn-lt"/>
            </a:endParaRPr>
          </a:p>
          <a:p>
            <a:pPr marL="0" indent="0">
              <a:spcBef>
                <a:spcPts val="0"/>
              </a:spcBef>
              <a:buNone/>
            </a:pPr>
            <a:endParaRPr lang="en-US" sz="1800" dirty="0">
              <a:ea typeface="+mn-lt"/>
              <a:cs typeface="+mn-lt"/>
            </a:endParaRPr>
          </a:p>
        </p:txBody>
      </p:sp>
      <p:sp>
        <p:nvSpPr>
          <p:cNvPr id="7" name="TextBox 6">
            <a:extLst>
              <a:ext uri="{FF2B5EF4-FFF2-40B4-BE49-F238E27FC236}">
                <a16:creationId xmlns:a16="http://schemas.microsoft.com/office/drawing/2014/main" id="{BECFAB8B-0615-4A0A-107E-B021399DD98B}"/>
              </a:ext>
            </a:extLst>
          </p:cNvPr>
          <p:cNvSpPr txBox="1"/>
          <p:nvPr/>
        </p:nvSpPr>
        <p:spPr>
          <a:xfrm>
            <a:off x="5574593" y="1631222"/>
            <a:ext cx="6347668" cy="539840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1" algn="ctr">
              <a:lnSpc>
                <a:spcPct val="90000"/>
              </a:lnSpc>
              <a:spcBef>
                <a:spcPts val="1000"/>
              </a:spcBef>
            </a:pPr>
            <a:r>
              <a:rPr lang="en-US" b="1" dirty="0">
                <a:latin typeface="Garamond"/>
                <a:ea typeface="Calibri" panose="020F0502020204030204"/>
                <a:cs typeface="Arial"/>
              </a:rPr>
              <a:t>Rule 10-21: General/Controlling Rules</a:t>
            </a:r>
            <a:endParaRPr lang="en-US" dirty="0">
              <a:latin typeface="Garamond"/>
              <a:ea typeface="Calibri" panose="020F0502020204030204"/>
              <a:cs typeface="Arial"/>
            </a:endParaRPr>
          </a:p>
          <a:p>
            <a:pPr marL="800100" lvl="1" indent="-342900">
              <a:lnSpc>
                <a:spcPct val="90000"/>
              </a:lnSpc>
              <a:spcBef>
                <a:spcPts val="1000"/>
              </a:spcBef>
              <a:buFont typeface="Arial"/>
              <a:buChar char="•"/>
            </a:pPr>
            <a:r>
              <a:rPr lang="en-US" b="1" dirty="0">
                <a:latin typeface="Garamond"/>
                <a:ea typeface="Calibri" panose="020F0502020204030204"/>
                <a:cs typeface="Arial"/>
              </a:rPr>
              <a:t>Rule 10: </a:t>
            </a:r>
            <a:r>
              <a:rPr lang="en-US" dirty="0">
                <a:latin typeface="Garamond"/>
                <a:ea typeface="Calibri" panose="020F0502020204030204"/>
                <a:cs typeface="Arial"/>
              </a:rPr>
              <a:t>Cases</a:t>
            </a:r>
          </a:p>
          <a:p>
            <a:pPr marL="800100" lvl="1" indent="-342900">
              <a:lnSpc>
                <a:spcPct val="90000"/>
              </a:lnSpc>
              <a:spcBef>
                <a:spcPts val="1000"/>
              </a:spcBef>
              <a:buFont typeface="Arial"/>
              <a:buChar char="•"/>
            </a:pPr>
            <a:r>
              <a:rPr lang="en-US" b="1" dirty="0">
                <a:latin typeface="Garamond"/>
                <a:ea typeface="Calibri" panose="020F0502020204030204"/>
                <a:cs typeface="Arial"/>
              </a:rPr>
              <a:t>Rule 11: </a:t>
            </a:r>
            <a:r>
              <a:rPr lang="en-US" dirty="0">
                <a:latin typeface="Garamond"/>
                <a:ea typeface="Calibri" panose="020F0502020204030204"/>
                <a:cs typeface="Arial"/>
              </a:rPr>
              <a:t>Constitutions</a:t>
            </a:r>
          </a:p>
          <a:p>
            <a:pPr marL="800100" lvl="1" indent="-342900">
              <a:lnSpc>
                <a:spcPct val="90000"/>
              </a:lnSpc>
              <a:spcBef>
                <a:spcPts val="1000"/>
              </a:spcBef>
              <a:buFont typeface="Arial"/>
              <a:buChar char="•"/>
            </a:pPr>
            <a:r>
              <a:rPr lang="en-US" b="1" dirty="0">
                <a:latin typeface="Garamond"/>
                <a:ea typeface="Calibri" panose="020F0502020204030204"/>
                <a:cs typeface="Arial"/>
              </a:rPr>
              <a:t>Rule 12: </a:t>
            </a:r>
            <a:r>
              <a:rPr lang="en-US" dirty="0">
                <a:latin typeface="Garamond"/>
                <a:ea typeface="Calibri" panose="020F0502020204030204"/>
                <a:cs typeface="Arial"/>
              </a:rPr>
              <a:t>Statutes</a:t>
            </a:r>
          </a:p>
          <a:p>
            <a:pPr marL="800100" lvl="1" indent="-342900">
              <a:lnSpc>
                <a:spcPct val="90000"/>
              </a:lnSpc>
              <a:spcBef>
                <a:spcPts val="1000"/>
              </a:spcBef>
              <a:buFont typeface="Arial"/>
              <a:buChar char="•"/>
            </a:pPr>
            <a:r>
              <a:rPr lang="en-US" b="1" dirty="0">
                <a:latin typeface="Garamond"/>
                <a:ea typeface="Calibri" panose="020F0502020204030204"/>
                <a:cs typeface="Arial"/>
              </a:rPr>
              <a:t>Rule 13: </a:t>
            </a:r>
            <a:r>
              <a:rPr lang="en-US" dirty="0">
                <a:latin typeface="Garamond"/>
                <a:ea typeface="Calibri" panose="020F0502020204030204"/>
                <a:cs typeface="Arial"/>
              </a:rPr>
              <a:t> Legislative Materials</a:t>
            </a:r>
          </a:p>
          <a:p>
            <a:pPr marL="800100" lvl="1" indent="-342900">
              <a:lnSpc>
                <a:spcPct val="90000"/>
              </a:lnSpc>
              <a:spcBef>
                <a:spcPts val="1000"/>
              </a:spcBef>
              <a:buFont typeface="Arial"/>
              <a:buChar char="•"/>
            </a:pPr>
            <a:r>
              <a:rPr lang="en-US" b="1" dirty="0">
                <a:latin typeface="Garamond"/>
                <a:ea typeface="Calibri" panose="020F0502020204030204"/>
                <a:cs typeface="Arial"/>
              </a:rPr>
              <a:t>Rule 14:</a:t>
            </a:r>
            <a:r>
              <a:rPr lang="en-US" dirty="0">
                <a:latin typeface="Garamond"/>
                <a:ea typeface="Calibri" panose="020F0502020204030204"/>
                <a:cs typeface="Arial"/>
              </a:rPr>
              <a:t> Administrative and Executive Materials</a:t>
            </a:r>
          </a:p>
          <a:p>
            <a:pPr marL="800100" lvl="1" indent="-342900">
              <a:lnSpc>
                <a:spcPct val="90000"/>
              </a:lnSpc>
              <a:spcBef>
                <a:spcPts val="1000"/>
              </a:spcBef>
              <a:buFont typeface="Arial"/>
              <a:buChar char="•"/>
            </a:pPr>
            <a:r>
              <a:rPr lang="en-US" b="1" dirty="0">
                <a:latin typeface="Garamond"/>
                <a:ea typeface="Calibri" panose="020F0502020204030204"/>
                <a:cs typeface="Arial"/>
              </a:rPr>
              <a:t>Rule 15: </a:t>
            </a:r>
            <a:r>
              <a:rPr lang="en-US" dirty="0">
                <a:latin typeface="Garamond"/>
                <a:ea typeface="Calibri" panose="020F0502020204030204"/>
                <a:cs typeface="Arial"/>
              </a:rPr>
              <a:t>Books, Reports, and Other Nonperiodic Materials</a:t>
            </a:r>
          </a:p>
          <a:p>
            <a:pPr marL="800100" lvl="1" indent="-342900">
              <a:lnSpc>
                <a:spcPct val="90000"/>
              </a:lnSpc>
              <a:spcBef>
                <a:spcPts val="1000"/>
              </a:spcBef>
              <a:buFont typeface="Arial"/>
              <a:buChar char="•"/>
            </a:pPr>
            <a:r>
              <a:rPr lang="en-US" b="1" dirty="0">
                <a:latin typeface="Garamond"/>
                <a:ea typeface="Calibri" panose="020F0502020204030204"/>
                <a:cs typeface="Arial"/>
              </a:rPr>
              <a:t>Rules 16:</a:t>
            </a:r>
            <a:r>
              <a:rPr lang="en-US" dirty="0">
                <a:latin typeface="Garamond"/>
                <a:ea typeface="Calibri" panose="020F0502020204030204"/>
                <a:cs typeface="Arial"/>
              </a:rPr>
              <a:t> Periodical Materials</a:t>
            </a:r>
          </a:p>
          <a:p>
            <a:pPr marL="800100" lvl="1" indent="-342900">
              <a:lnSpc>
                <a:spcPct val="90000"/>
              </a:lnSpc>
              <a:spcBef>
                <a:spcPts val="1000"/>
              </a:spcBef>
              <a:buFont typeface="Arial"/>
              <a:buChar char="•"/>
            </a:pPr>
            <a:r>
              <a:rPr lang="en-US" b="1" dirty="0">
                <a:latin typeface="Garamond"/>
                <a:ea typeface="Calibri" panose="020F0502020204030204"/>
                <a:cs typeface="Arial"/>
              </a:rPr>
              <a:t>Rule 17: </a:t>
            </a:r>
            <a:r>
              <a:rPr lang="en-US" dirty="0">
                <a:latin typeface="Garamond"/>
                <a:ea typeface="Calibri" panose="020F0502020204030204"/>
                <a:cs typeface="Arial"/>
              </a:rPr>
              <a:t>Unpublished and Forthcoming Sources</a:t>
            </a:r>
          </a:p>
          <a:p>
            <a:pPr marL="800100" lvl="1" indent="-342900">
              <a:lnSpc>
                <a:spcPct val="90000"/>
              </a:lnSpc>
              <a:spcBef>
                <a:spcPts val="1000"/>
              </a:spcBef>
              <a:buFont typeface="Arial"/>
              <a:buChar char="•"/>
            </a:pPr>
            <a:r>
              <a:rPr lang="en-US" b="1" dirty="0">
                <a:latin typeface="Garamond"/>
                <a:ea typeface="Calibri" panose="020F0502020204030204"/>
                <a:cs typeface="Arial"/>
              </a:rPr>
              <a:t>Rule 18:</a:t>
            </a:r>
            <a:r>
              <a:rPr lang="en-US" dirty="0">
                <a:latin typeface="Garamond"/>
                <a:ea typeface="Calibri" panose="020F0502020204030204"/>
                <a:cs typeface="Arial"/>
              </a:rPr>
              <a:t> The Internet, Electronic Media, and Other Nonprint Resources</a:t>
            </a:r>
          </a:p>
          <a:p>
            <a:pPr marL="800100" lvl="1" indent="-342900">
              <a:lnSpc>
                <a:spcPct val="90000"/>
              </a:lnSpc>
              <a:spcBef>
                <a:spcPts val="1000"/>
              </a:spcBef>
              <a:buFont typeface="Arial"/>
              <a:buChar char="•"/>
            </a:pPr>
            <a:r>
              <a:rPr lang="en-US" b="1" dirty="0">
                <a:latin typeface="Garamond"/>
                <a:ea typeface="Calibri" panose="020F0502020204030204"/>
                <a:cs typeface="Arial"/>
              </a:rPr>
              <a:t>Rule 19:</a:t>
            </a:r>
            <a:r>
              <a:rPr lang="en-US" dirty="0">
                <a:latin typeface="Garamond"/>
                <a:ea typeface="Calibri" panose="020F0502020204030204"/>
                <a:cs typeface="Arial"/>
              </a:rPr>
              <a:t> Services</a:t>
            </a:r>
          </a:p>
          <a:p>
            <a:pPr marL="800100" lvl="1" indent="-342900">
              <a:lnSpc>
                <a:spcPct val="90000"/>
              </a:lnSpc>
              <a:spcBef>
                <a:spcPts val="1000"/>
              </a:spcBef>
              <a:buFont typeface="Arial"/>
              <a:buChar char="•"/>
            </a:pPr>
            <a:r>
              <a:rPr lang="en-US" b="1" dirty="0">
                <a:latin typeface="Garamond"/>
                <a:ea typeface="Calibri" panose="020F0502020204030204"/>
                <a:cs typeface="Arial"/>
              </a:rPr>
              <a:t>Rule 20: </a:t>
            </a:r>
            <a:r>
              <a:rPr lang="en-US" dirty="0">
                <a:latin typeface="Garamond"/>
                <a:ea typeface="Calibri" panose="020F0502020204030204"/>
                <a:cs typeface="Arial"/>
              </a:rPr>
              <a:t>Foreign Material</a:t>
            </a:r>
          </a:p>
          <a:p>
            <a:pPr marL="800100" lvl="1" indent="-342900">
              <a:lnSpc>
                <a:spcPct val="90000"/>
              </a:lnSpc>
              <a:spcBef>
                <a:spcPts val="1000"/>
              </a:spcBef>
              <a:buFont typeface="Arial"/>
              <a:buChar char="•"/>
            </a:pPr>
            <a:r>
              <a:rPr lang="en-US" b="1" dirty="0">
                <a:latin typeface="Garamond"/>
                <a:ea typeface="Calibri" panose="020F0502020204030204"/>
                <a:cs typeface="Arial"/>
              </a:rPr>
              <a:t>Rule 21</a:t>
            </a:r>
            <a:r>
              <a:rPr lang="en-US" dirty="0">
                <a:latin typeface="Garamond"/>
                <a:ea typeface="Calibri" panose="020F0502020204030204"/>
                <a:cs typeface="Arial"/>
              </a:rPr>
              <a:t>: International Material</a:t>
            </a:r>
          </a:p>
          <a:p>
            <a:pPr algn="ctr"/>
            <a:endParaRPr lang="en-US">
              <a:ea typeface="Calibri" panose="020F0502020204030204"/>
              <a:cs typeface="Calibri" panose="020F0502020204030204"/>
            </a:endParaRPr>
          </a:p>
        </p:txBody>
      </p:sp>
    </p:spTree>
    <p:extLst>
      <p:ext uri="{BB962C8B-B14F-4D97-AF65-F5344CB8AC3E}">
        <p14:creationId xmlns:p14="http://schemas.microsoft.com/office/powerpoint/2010/main" val="2666894179"/>
      </p:ext>
    </p:extLst>
  </p:cSld>
  <p:clrMapOvr>
    <a:masterClrMapping/>
  </p:clrMapOvr>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716D3-CD78-493D-9480-DF80EDD0AAA7}"/>
              </a:ext>
            </a:extLst>
          </p:cNvPr>
          <p:cNvSpPr>
            <a:spLocks noGrp="1"/>
          </p:cNvSpPr>
          <p:nvPr>
            <p:ph type="title"/>
          </p:nvPr>
        </p:nvSpPr>
        <p:spPr>
          <a:xfrm>
            <a:off x="738112" y="673149"/>
            <a:ext cx="10545238" cy="1000978"/>
          </a:xfrm>
        </p:spPr>
        <p:txBody>
          <a:bodyPr>
            <a:noAutofit/>
          </a:bodyPr>
          <a:lstStyle/>
          <a:p>
            <a:r>
              <a:rPr lang="en-US" b="1" i="1">
                <a:latin typeface="Garamond"/>
                <a:cs typeface="Calibri Light"/>
              </a:rPr>
              <a:t>Navigating the Bluebook:</a:t>
            </a:r>
            <a:r>
              <a:rPr lang="en-US">
                <a:latin typeface="Garamond"/>
                <a:cs typeface="Calibri Light"/>
              </a:rPr>
              <a:t> Most Common Rules</a:t>
            </a:r>
          </a:p>
        </p:txBody>
      </p:sp>
      <p:sp>
        <p:nvSpPr>
          <p:cNvPr id="3" name="Content Placeholder 2">
            <a:extLst>
              <a:ext uri="{FF2B5EF4-FFF2-40B4-BE49-F238E27FC236}">
                <a16:creationId xmlns:a16="http://schemas.microsoft.com/office/drawing/2014/main" id="{CA03580B-3E64-4B39-A81B-54F9BCAE4934}"/>
              </a:ext>
            </a:extLst>
          </p:cNvPr>
          <p:cNvSpPr>
            <a:spLocks noGrp="1"/>
          </p:cNvSpPr>
          <p:nvPr>
            <p:ph idx="1"/>
          </p:nvPr>
        </p:nvSpPr>
        <p:spPr>
          <a:xfrm>
            <a:off x="738113" y="1909568"/>
            <a:ext cx="10545237" cy="4054946"/>
          </a:xfrm>
        </p:spPr>
        <p:txBody>
          <a:bodyPr vert="horz" lIns="91440" tIns="45720" rIns="91440" bIns="45720" rtlCol="0" anchor="t">
            <a:noAutofit/>
          </a:bodyPr>
          <a:lstStyle/>
          <a:p>
            <a:pPr lvl="1">
              <a:spcBef>
                <a:spcPts val="1000"/>
              </a:spcBef>
            </a:pPr>
            <a:r>
              <a:rPr lang="en-US" b="1">
                <a:latin typeface="Garamond"/>
                <a:cs typeface="Calibri" panose="020F0502020204030204"/>
              </a:rPr>
              <a:t>Rule 1.2:</a:t>
            </a:r>
            <a:r>
              <a:rPr lang="en-US">
                <a:latin typeface="Garamond"/>
                <a:cs typeface="Calibri" panose="020F0502020204030204"/>
                <a:sym typeface="Wingdings" panose="05000000000000000000" pitchFamily="2" charset="2"/>
              </a:rPr>
              <a:t> Signals</a:t>
            </a:r>
            <a:endParaRPr lang="en-US">
              <a:latin typeface="Garamond"/>
              <a:cs typeface="Calibri" panose="020F0502020204030204"/>
            </a:endParaRPr>
          </a:p>
          <a:p>
            <a:pPr lvl="1">
              <a:spcBef>
                <a:spcPts val="1000"/>
              </a:spcBef>
            </a:pPr>
            <a:r>
              <a:rPr lang="en-US" b="1">
                <a:latin typeface="Garamond"/>
                <a:cs typeface="Calibri" panose="020F0502020204030204"/>
              </a:rPr>
              <a:t>Rule 4:</a:t>
            </a:r>
            <a:r>
              <a:rPr lang="en-US">
                <a:latin typeface="Garamond"/>
                <a:cs typeface="Calibri" panose="020F0502020204030204"/>
                <a:sym typeface="Wingdings" panose="05000000000000000000" pitchFamily="2" charset="2"/>
              </a:rPr>
              <a:t> Short citations</a:t>
            </a:r>
            <a:endParaRPr lang="en-US">
              <a:latin typeface="Garamond"/>
              <a:cs typeface="Calibri" panose="020F0502020204030204"/>
            </a:endParaRPr>
          </a:p>
          <a:p>
            <a:pPr lvl="1">
              <a:spcBef>
                <a:spcPts val="1000"/>
              </a:spcBef>
            </a:pPr>
            <a:r>
              <a:rPr lang="en-US" b="1">
                <a:latin typeface="Garamond"/>
                <a:cs typeface="Calibri" panose="020F0502020204030204"/>
              </a:rPr>
              <a:t>Rule 5:</a:t>
            </a:r>
            <a:r>
              <a:rPr lang="en-US">
                <a:latin typeface="Garamond"/>
                <a:cs typeface="Calibri" panose="020F0502020204030204"/>
                <a:sym typeface="Wingdings" panose="05000000000000000000" pitchFamily="2" charset="2"/>
              </a:rPr>
              <a:t> Quotations</a:t>
            </a:r>
            <a:endParaRPr lang="en-US">
              <a:latin typeface="Garamond"/>
              <a:cs typeface="Calibri" panose="020F0502020204030204"/>
            </a:endParaRPr>
          </a:p>
          <a:p>
            <a:pPr lvl="1">
              <a:spcBef>
                <a:spcPts val="1000"/>
              </a:spcBef>
            </a:pPr>
            <a:r>
              <a:rPr lang="en-US" b="1">
                <a:latin typeface="Garamond"/>
                <a:cs typeface="Calibri" panose="020F0502020204030204"/>
              </a:rPr>
              <a:t>Rule 8: </a:t>
            </a:r>
            <a:r>
              <a:rPr lang="en-US">
                <a:latin typeface="Garamond"/>
                <a:cs typeface="Calibri" panose="020F0502020204030204"/>
                <a:sym typeface="Wingdings" panose="05000000000000000000" pitchFamily="2" charset="2"/>
              </a:rPr>
              <a:t>Capitalization</a:t>
            </a:r>
            <a:endParaRPr lang="en-US">
              <a:latin typeface="Garamond"/>
              <a:cs typeface="Calibri" panose="020F0502020204030204"/>
            </a:endParaRPr>
          </a:p>
          <a:p>
            <a:pPr lvl="1">
              <a:spcBef>
                <a:spcPts val="1000"/>
              </a:spcBef>
            </a:pPr>
            <a:r>
              <a:rPr lang="en-US" b="1">
                <a:latin typeface="Garamond"/>
                <a:cs typeface="Calibri" panose="020F0502020204030204"/>
              </a:rPr>
              <a:t>Rule 10:</a:t>
            </a:r>
            <a:r>
              <a:rPr lang="en-US">
                <a:latin typeface="Garamond"/>
                <a:cs typeface="Calibri" panose="020F0502020204030204"/>
                <a:sym typeface="Wingdings" panose="05000000000000000000" pitchFamily="2" charset="2"/>
              </a:rPr>
              <a:t> Cases</a:t>
            </a:r>
            <a:endParaRPr lang="en-US">
              <a:latin typeface="Garamond"/>
              <a:cs typeface="Calibri" panose="020F0502020204030204"/>
            </a:endParaRPr>
          </a:p>
          <a:p>
            <a:pPr lvl="1">
              <a:spcBef>
                <a:spcPts val="1000"/>
              </a:spcBef>
            </a:pPr>
            <a:r>
              <a:rPr lang="en-US" b="1">
                <a:latin typeface="Garamond"/>
                <a:cs typeface="Calibri" panose="020F0502020204030204"/>
              </a:rPr>
              <a:t>Rule 12:</a:t>
            </a:r>
            <a:r>
              <a:rPr lang="en-US">
                <a:latin typeface="Garamond"/>
                <a:cs typeface="Calibri" panose="020F0502020204030204"/>
                <a:sym typeface="Wingdings" panose="05000000000000000000" pitchFamily="2" charset="2"/>
              </a:rPr>
              <a:t> Statutes</a:t>
            </a:r>
            <a:endParaRPr lang="en-US">
              <a:latin typeface="Garamond"/>
              <a:cs typeface="Calibri" panose="020F0502020204030204"/>
            </a:endParaRPr>
          </a:p>
          <a:p>
            <a:pPr lvl="1">
              <a:spcBef>
                <a:spcPts val="1000"/>
              </a:spcBef>
            </a:pPr>
            <a:r>
              <a:rPr lang="en-US" b="1">
                <a:latin typeface="Garamond"/>
                <a:cs typeface="Calibri" panose="020F0502020204030204"/>
              </a:rPr>
              <a:t>Rule 16:</a:t>
            </a:r>
            <a:r>
              <a:rPr lang="en-US">
                <a:latin typeface="Garamond"/>
                <a:cs typeface="Calibri" panose="020F0502020204030204"/>
                <a:sym typeface="Wingdings" panose="05000000000000000000" pitchFamily="2" charset="2"/>
              </a:rPr>
              <a:t> Periodical materials</a:t>
            </a:r>
            <a:endParaRPr lang="en-US">
              <a:latin typeface="Garamond"/>
              <a:cs typeface="Calibri" panose="020F0502020204030204"/>
            </a:endParaRPr>
          </a:p>
          <a:p>
            <a:pPr lvl="2">
              <a:spcBef>
                <a:spcPts val="1000"/>
              </a:spcBef>
            </a:pPr>
            <a:r>
              <a:rPr lang="en-US" sz="2400" u="sng">
                <a:latin typeface="Garamond"/>
                <a:cs typeface="Calibri" panose="020F0502020204030204"/>
                <a:sym typeface="Wingdings" panose="05000000000000000000" pitchFamily="2" charset="2"/>
              </a:rPr>
              <a:t>Rule 16.4</a:t>
            </a:r>
            <a:r>
              <a:rPr lang="en-US" sz="2400" b="1">
                <a:latin typeface="Garamond"/>
                <a:cs typeface="Calibri" panose="020F0502020204030204"/>
                <a:sym typeface="Wingdings" panose="05000000000000000000" pitchFamily="2" charset="2"/>
              </a:rPr>
              <a:t>: </a:t>
            </a:r>
            <a:r>
              <a:rPr lang="en-US" sz="2400">
                <a:latin typeface="Garamond"/>
                <a:cs typeface="Calibri" panose="020F0502020204030204"/>
                <a:sym typeface="Wingdings" panose="05000000000000000000" pitchFamily="2" charset="2"/>
              </a:rPr>
              <a:t>Consecutively paginated journals</a:t>
            </a:r>
            <a:endParaRPr lang="en-US" sz="2400">
              <a:latin typeface="Garamond"/>
              <a:cs typeface="Calibri" panose="020F0502020204030204"/>
            </a:endParaRPr>
          </a:p>
          <a:p>
            <a:pPr lvl="2">
              <a:spcBef>
                <a:spcPts val="1000"/>
              </a:spcBef>
            </a:pPr>
            <a:r>
              <a:rPr lang="en-US" sz="2400" u="sng">
                <a:latin typeface="Garamond"/>
                <a:cs typeface="Calibri" panose="020F0502020204030204"/>
              </a:rPr>
              <a:t>Rule 16.5</a:t>
            </a:r>
            <a:r>
              <a:rPr lang="en-US" sz="2400" b="1">
                <a:latin typeface="Garamond"/>
                <a:cs typeface="Calibri" panose="020F0502020204030204"/>
              </a:rPr>
              <a:t>:</a:t>
            </a:r>
            <a:r>
              <a:rPr lang="en-US" sz="2400">
                <a:latin typeface="Garamond"/>
                <a:cs typeface="Calibri" panose="020F0502020204030204"/>
              </a:rPr>
              <a:t> Nonconsecutively paginated journals</a:t>
            </a:r>
          </a:p>
          <a:p>
            <a:pPr lvl="1">
              <a:spcBef>
                <a:spcPts val="1000"/>
              </a:spcBef>
            </a:pPr>
            <a:r>
              <a:rPr lang="en-US" b="1">
                <a:latin typeface="Garamond"/>
                <a:cs typeface="Calibri" panose="020F0502020204030204"/>
              </a:rPr>
              <a:t>Rule 18:</a:t>
            </a:r>
            <a:r>
              <a:rPr lang="en-US">
                <a:latin typeface="Garamond"/>
                <a:cs typeface="Calibri" panose="020F0502020204030204"/>
                <a:sym typeface="Wingdings" panose="05000000000000000000" pitchFamily="2" charset="2"/>
              </a:rPr>
              <a:t> Online only/nonprint sources</a:t>
            </a:r>
            <a:endParaRPr lang="en-US">
              <a:latin typeface="Garamond"/>
              <a:cs typeface="Calibri" panose="020F0502020204030204"/>
            </a:endParaRPr>
          </a:p>
          <a:p>
            <a:pPr marL="0" indent="0">
              <a:spcBef>
                <a:spcPts val="0"/>
              </a:spcBef>
              <a:buNone/>
            </a:pPr>
            <a:endParaRPr lang="en-US" sz="2000">
              <a:solidFill>
                <a:schemeClr val="tx1"/>
              </a:solidFill>
              <a:ea typeface="+mn-lt"/>
              <a:cs typeface="+mn-lt"/>
            </a:endParaRPr>
          </a:p>
        </p:txBody>
      </p:sp>
    </p:spTree>
    <p:extLst>
      <p:ext uri="{BB962C8B-B14F-4D97-AF65-F5344CB8AC3E}">
        <p14:creationId xmlns:p14="http://schemas.microsoft.com/office/powerpoint/2010/main" val="2789010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716D3-CD78-493D-9480-DF80EDD0AAA7}"/>
              </a:ext>
            </a:extLst>
          </p:cNvPr>
          <p:cNvSpPr>
            <a:spLocks noGrp="1"/>
          </p:cNvSpPr>
          <p:nvPr>
            <p:ph type="title"/>
          </p:nvPr>
        </p:nvSpPr>
        <p:spPr>
          <a:xfrm>
            <a:off x="724130" y="561296"/>
            <a:ext cx="10545238" cy="1000978"/>
          </a:xfrm>
        </p:spPr>
        <p:txBody>
          <a:bodyPr>
            <a:noAutofit/>
          </a:bodyPr>
          <a:lstStyle/>
          <a:p>
            <a:r>
              <a:rPr lang="en-US" b="1" i="1" dirty="0">
                <a:latin typeface="Garamond"/>
                <a:cs typeface="Calibri Light"/>
              </a:rPr>
              <a:t>Navigating the Bluebook:</a:t>
            </a:r>
            <a:r>
              <a:rPr lang="en-US" dirty="0">
                <a:latin typeface="Garamond"/>
                <a:cs typeface="Calibri Light"/>
              </a:rPr>
              <a:t> Break Down of Tables</a:t>
            </a:r>
          </a:p>
        </p:txBody>
      </p:sp>
      <p:sp>
        <p:nvSpPr>
          <p:cNvPr id="3" name="Content Placeholder 2">
            <a:extLst>
              <a:ext uri="{FF2B5EF4-FFF2-40B4-BE49-F238E27FC236}">
                <a16:creationId xmlns:a16="http://schemas.microsoft.com/office/drawing/2014/main" id="{CA03580B-3E64-4B39-A81B-54F9BCAE4934}"/>
              </a:ext>
            </a:extLst>
          </p:cNvPr>
          <p:cNvSpPr>
            <a:spLocks noGrp="1"/>
          </p:cNvSpPr>
          <p:nvPr>
            <p:ph idx="1"/>
          </p:nvPr>
        </p:nvSpPr>
        <p:spPr>
          <a:xfrm>
            <a:off x="206811" y="1504100"/>
            <a:ext cx="5875365" cy="4054946"/>
          </a:xfrm>
        </p:spPr>
        <p:txBody>
          <a:bodyPr vert="horz" lIns="91440" tIns="45720" rIns="91440" bIns="45720" rtlCol="0" anchor="t">
            <a:noAutofit/>
          </a:bodyPr>
          <a:lstStyle/>
          <a:p>
            <a:pPr lvl="1">
              <a:spcBef>
                <a:spcPts val="1000"/>
              </a:spcBef>
            </a:pPr>
            <a:r>
              <a:rPr lang="en-US" b="1" dirty="0">
                <a:latin typeface="Garamond"/>
                <a:cs typeface="Calibri" panose="020F0502020204030204"/>
              </a:rPr>
              <a:t>T1: United States Jurisdictions</a:t>
            </a:r>
          </a:p>
          <a:p>
            <a:pPr lvl="1">
              <a:spcBef>
                <a:spcPts val="1000"/>
              </a:spcBef>
            </a:pPr>
            <a:r>
              <a:rPr lang="en-US" dirty="0">
                <a:latin typeface="Garamond"/>
                <a:cs typeface="Calibri" panose="020F0502020204030204"/>
              </a:rPr>
              <a:t>T2: Foreign Jurisdiction (available online only)</a:t>
            </a:r>
          </a:p>
          <a:p>
            <a:pPr lvl="1">
              <a:spcBef>
                <a:spcPts val="1000"/>
              </a:spcBef>
            </a:pPr>
            <a:r>
              <a:rPr lang="en-US" dirty="0">
                <a:latin typeface="Garamond"/>
                <a:cs typeface="Calibri" panose="020F0502020204030204"/>
              </a:rPr>
              <a:t>T3: Intergovernmental Organizations</a:t>
            </a:r>
            <a:endParaRPr lang="en-US" b="1" dirty="0" err="1">
              <a:latin typeface="Garamond"/>
              <a:cs typeface="Calibri" panose="020F0502020204030204"/>
            </a:endParaRPr>
          </a:p>
          <a:p>
            <a:pPr lvl="1">
              <a:spcBef>
                <a:spcPts val="1000"/>
              </a:spcBef>
            </a:pPr>
            <a:r>
              <a:rPr lang="en-US" dirty="0">
                <a:latin typeface="Garamond"/>
                <a:cs typeface="Calibri" panose="020F0502020204030204"/>
              </a:rPr>
              <a:t>T4: Treaty Sources</a:t>
            </a:r>
            <a:endParaRPr lang="en-US" b="1" dirty="0">
              <a:latin typeface="Garamond"/>
              <a:cs typeface="Calibri" panose="020F0502020204030204"/>
            </a:endParaRPr>
          </a:p>
          <a:p>
            <a:pPr lvl="1">
              <a:spcBef>
                <a:spcPts val="1000"/>
              </a:spcBef>
            </a:pPr>
            <a:r>
              <a:rPr lang="en-US" dirty="0">
                <a:latin typeface="Garamond"/>
                <a:cs typeface="Calibri" panose="020F0502020204030204"/>
              </a:rPr>
              <a:t>T5: Arbitral Reporters</a:t>
            </a:r>
            <a:endParaRPr lang="en-US" b="1" dirty="0">
              <a:latin typeface="Garamond"/>
              <a:cs typeface="Calibri" panose="020F0502020204030204"/>
            </a:endParaRPr>
          </a:p>
          <a:p>
            <a:pPr lvl="1">
              <a:spcBef>
                <a:spcPts val="1000"/>
              </a:spcBef>
            </a:pPr>
            <a:r>
              <a:rPr lang="en-US" b="1" dirty="0">
                <a:latin typeface="Garamond"/>
                <a:cs typeface="Calibri" panose="020F0502020204030204"/>
              </a:rPr>
              <a:t>T6: Common Words in Case Names, Institutional Author Names, and Periodical Titles</a:t>
            </a:r>
          </a:p>
          <a:p>
            <a:pPr lvl="1">
              <a:spcBef>
                <a:spcPts val="1000"/>
              </a:spcBef>
            </a:pPr>
            <a:r>
              <a:rPr lang="en-US" dirty="0">
                <a:latin typeface="Garamond"/>
                <a:cs typeface="Calibri" panose="020F0502020204030204"/>
              </a:rPr>
              <a:t>T7: Court Names</a:t>
            </a:r>
          </a:p>
          <a:p>
            <a:pPr lvl="1">
              <a:spcBef>
                <a:spcPts val="1000"/>
              </a:spcBef>
            </a:pPr>
            <a:endParaRPr lang="en-US" dirty="0">
              <a:latin typeface="Garamond"/>
              <a:cs typeface="Calibri" panose="020F0502020204030204"/>
            </a:endParaRPr>
          </a:p>
          <a:p>
            <a:pPr lvl="1">
              <a:spcBef>
                <a:spcPts val="1000"/>
              </a:spcBef>
            </a:pPr>
            <a:endParaRPr lang="en-US" dirty="0">
              <a:latin typeface="Garamond"/>
              <a:cs typeface="Calibri" panose="020F0502020204030204"/>
            </a:endParaRPr>
          </a:p>
          <a:p>
            <a:pPr marL="0" indent="0">
              <a:spcBef>
                <a:spcPts val="0"/>
              </a:spcBef>
              <a:buNone/>
            </a:pPr>
            <a:endParaRPr lang="en-US" sz="2000">
              <a:solidFill>
                <a:schemeClr val="tx1"/>
              </a:solidFill>
              <a:ea typeface="+mn-lt"/>
              <a:cs typeface="+mn-lt"/>
            </a:endParaRPr>
          </a:p>
        </p:txBody>
      </p:sp>
      <p:sp>
        <p:nvSpPr>
          <p:cNvPr id="4" name="TextBox 3">
            <a:extLst>
              <a:ext uri="{FF2B5EF4-FFF2-40B4-BE49-F238E27FC236}">
                <a16:creationId xmlns:a16="http://schemas.microsoft.com/office/drawing/2014/main" id="{6BFF6297-9542-BA62-00F1-C06EF2145998}"/>
              </a:ext>
            </a:extLst>
          </p:cNvPr>
          <p:cNvSpPr txBox="1"/>
          <p:nvPr/>
        </p:nvSpPr>
        <p:spPr>
          <a:xfrm>
            <a:off x="6179890" y="1391176"/>
            <a:ext cx="6054055" cy="51798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742950" lvl="1" indent="-285750">
              <a:lnSpc>
                <a:spcPct val="90000"/>
              </a:lnSpc>
              <a:spcBef>
                <a:spcPts val="1000"/>
              </a:spcBef>
              <a:buFont typeface="Arial"/>
              <a:buChar char="•"/>
            </a:pPr>
            <a:r>
              <a:rPr lang="en-US" sz="2400" dirty="0">
                <a:latin typeface="Garamond"/>
                <a:ea typeface="+mn-lt"/>
                <a:cs typeface="+mn-lt"/>
              </a:rPr>
              <a:t>T8: Explanatory Phrases</a:t>
            </a:r>
            <a:endParaRPr lang="en-US" sz="2400" dirty="0">
              <a:latin typeface="Garamond"/>
              <a:cs typeface="Arial"/>
            </a:endParaRPr>
          </a:p>
          <a:p>
            <a:pPr marL="742950" lvl="1" indent="-285750">
              <a:lnSpc>
                <a:spcPct val="90000"/>
              </a:lnSpc>
              <a:spcBef>
                <a:spcPts val="1000"/>
              </a:spcBef>
              <a:buFont typeface="Arial"/>
              <a:buChar char="•"/>
            </a:pPr>
            <a:r>
              <a:rPr lang="en-US" sz="2400" dirty="0">
                <a:latin typeface="Garamond"/>
                <a:cs typeface="Arial"/>
              </a:rPr>
              <a:t>T9:  Legislative Documents</a:t>
            </a:r>
            <a:endParaRPr lang="en-US" sz="2400">
              <a:latin typeface="Garamond"/>
            </a:endParaRPr>
          </a:p>
          <a:p>
            <a:pPr marL="742950" lvl="1" indent="-285750">
              <a:lnSpc>
                <a:spcPct val="90000"/>
              </a:lnSpc>
              <a:spcBef>
                <a:spcPts val="1000"/>
              </a:spcBef>
              <a:buFont typeface="Arial"/>
              <a:buChar char="•"/>
            </a:pPr>
            <a:r>
              <a:rPr lang="en-US" sz="2400" b="1" dirty="0">
                <a:latin typeface="Garamond"/>
                <a:cs typeface="Arial"/>
              </a:rPr>
              <a:t>T10: Geographical Terms</a:t>
            </a:r>
            <a:endParaRPr lang="en-US" sz="2400" b="1">
              <a:latin typeface="Garamond"/>
              <a:cs typeface="Arial"/>
            </a:endParaRPr>
          </a:p>
          <a:p>
            <a:pPr marL="742950" lvl="1" indent="-285750">
              <a:lnSpc>
                <a:spcPct val="90000"/>
              </a:lnSpc>
              <a:spcBef>
                <a:spcPts val="1000"/>
              </a:spcBef>
              <a:buFont typeface="Arial"/>
              <a:buChar char="•"/>
            </a:pPr>
            <a:r>
              <a:rPr lang="en-US" sz="2400" dirty="0">
                <a:latin typeface="Garamond"/>
                <a:cs typeface="Arial"/>
              </a:rPr>
              <a:t>T11: Judges and Officials</a:t>
            </a:r>
            <a:endParaRPr lang="en-US" sz="2400">
              <a:latin typeface="Garamond"/>
            </a:endParaRPr>
          </a:p>
          <a:p>
            <a:pPr marL="742950" lvl="1" indent="-285750">
              <a:lnSpc>
                <a:spcPct val="90000"/>
              </a:lnSpc>
              <a:spcBef>
                <a:spcPts val="1000"/>
              </a:spcBef>
              <a:buFont typeface="Arial"/>
              <a:buChar char="•"/>
            </a:pPr>
            <a:r>
              <a:rPr lang="en-US" sz="2400" b="1" dirty="0">
                <a:latin typeface="Garamond"/>
                <a:cs typeface="Arial"/>
              </a:rPr>
              <a:t>T12: Months</a:t>
            </a:r>
            <a:endParaRPr lang="en-US" sz="2400" b="1">
              <a:latin typeface="Garamond"/>
              <a:cs typeface="Arial"/>
            </a:endParaRPr>
          </a:p>
          <a:p>
            <a:pPr marL="742950" lvl="1" indent="-285750">
              <a:lnSpc>
                <a:spcPct val="90000"/>
              </a:lnSpc>
              <a:spcBef>
                <a:spcPts val="1000"/>
              </a:spcBef>
              <a:buFont typeface="Arial"/>
              <a:buChar char="•"/>
            </a:pPr>
            <a:r>
              <a:rPr lang="en-US" sz="2400" b="1" dirty="0">
                <a:latin typeface="Garamond"/>
                <a:cs typeface="Arial"/>
              </a:rPr>
              <a:t>T13: Institutional Names in Periodical Titles</a:t>
            </a:r>
          </a:p>
          <a:p>
            <a:pPr marL="742950" lvl="1" indent="-285750">
              <a:lnSpc>
                <a:spcPct val="90000"/>
              </a:lnSpc>
              <a:spcBef>
                <a:spcPts val="1000"/>
              </a:spcBef>
              <a:buFont typeface="Arial"/>
              <a:buChar char="•"/>
            </a:pPr>
            <a:r>
              <a:rPr lang="en-US" sz="2400" dirty="0">
                <a:latin typeface="Garamond"/>
                <a:cs typeface="Arial"/>
              </a:rPr>
              <a:t>T14: Publishing Terms</a:t>
            </a:r>
            <a:endParaRPr lang="en-US" sz="2400">
              <a:latin typeface="Garamond"/>
              <a:cs typeface="Arial"/>
            </a:endParaRPr>
          </a:p>
          <a:p>
            <a:pPr marL="742950" lvl="1" indent="-285750">
              <a:lnSpc>
                <a:spcPct val="90000"/>
              </a:lnSpc>
              <a:spcBef>
                <a:spcPts val="1000"/>
              </a:spcBef>
              <a:buFont typeface="Arial"/>
              <a:buChar char="•"/>
            </a:pPr>
            <a:r>
              <a:rPr lang="en-US" sz="2400" dirty="0">
                <a:latin typeface="Garamond"/>
                <a:cs typeface="Arial"/>
              </a:rPr>
              <a:t>T15: Services</a:t>
            </a:r>
            <a:endParaRPr lang="en-US" sz="2400">
              <a:latin typeface="Garamond"/>
              <a:cs typeface="Arial"/>
            </a:endParaRPr>
          </a:p>
          <a:p>
            <a:pPr marL="742950" lvl="1" indent="-285750">
              <a:lnSpc>
                <a:spcPct val="90000"/>
              </a:lnSpc>
              <a:spcBef>
                <a:spcPts val="1000"/>
              </a:spcBef>
              <a:buFont typeface="Arial"/>
              <a:buChar char="•"/>
            </a:pPr>
            <a:r>
              <a:rPr lang="en-US" sz="2400" dirty="0">
                <a:latin typeface="Garamond"/>
                <a:cs typeface="Arial"/>
              </a:rPr>
              <a:t>T16: Subdivisions</a:t>
            </a:r>
            <a:endParaRPr lang="en-US" sz="2400">
              <a:latin typeface="Garamond"/>
              <a:cs typeface="Arial"/>
            </a:endParaRPr>
          </a:p>
          <a:p>
            <a:pPr marL="742950" lvl="1" indent="-285750">
              <a:lnSpc>
                <a:spcPct val="90000"/>
              </a:lnSpc>
              <a:spcBef>
                <a:spcPts val="1000"/>
              </a:spcBef>
              <a:buFont typeface="Arial"/>
              <a:buChar char="•"/>
            </a:pPr>
            <a:endParaRPr lang="en-US" sz="2400" dirty="0">
              <a:latin typeface="Garamond"/>
              <a:cs typeface="Arial"/>
            </a:endParaRPr>
          </a:p>
          <a:p>
            <a:pPr algn="l"/>
            <a:endParaRPr lang="en-US" dirty="0">
              <a:latin typeface="Garamond"/>
              <a:ea typeface="Calibri"/>
              <a:cs typeface="Calibri"/>
            </a:endParaRPr>
          </a:p>
        </p:txBody>
      </p:sp>
    </p:spTree>
    <p:extLst>
      <p:ext uri="{BB962C8B-B14F-4D97-AF65-F5344CB8AC3E}">
        <p14:creationId xmlns:p14="http://schemas.microsoft.com/office/powerpoint/2010/main" val="4237601851"/>
      </p:ext>
    </p:extLst>
  </p:cSld>
  <p:clrMapOvr>
    <a:masterClrMapping/>
  </p:clrMapOvr>
  <p:extLst>
    <p:ext uri="{6950BFC3-D8DA-4A85-94F7-54DA5524770B}">
      <p188:commentRel xmlns:p188="http://schemas.microsoft.com/office/powerpoint/2018/8/main" r:id="rId3"/>
    </p:ext>
  </p:extLs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nvGrpSpPr>
          <p:cNvPr id="10" name="Group 9">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1" name="Straight Connector 10">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 name="Title 1">
            <a:extLst>
              <a:ext uri="{FF2B5EF4-FFF2-40B4-BE49-F238E27FC236}">
                <a16:creationId xmlns:a16="http://schemas.microsoft.com/office/drawing/2014/main" id="{3A3CDED7-A750-4126-819F-3282EF93ED62}"/>
              </a:ext>
            </a:extLst>
          </p:cNvPr>
          <p:cNvSpPr>
            <a:spLocks noGrp="1"/>
          </p:cNvSpPr>
          <p:nvPr>
            <p:ph type="title"/>
          </p:nvPr>
        </p:nvSpPr>
        <p:spPr>
          <a:xfrm>
            <a:off x="1524000" y="1584683"/>
            <a:ext cx="9144000" cy="2551829"/>
          </a:xfrm>
        </p:spPr>
        <p:txBody>
          <a:bodyPr vert="horz" lIns="91440" tIns="45720" rIns="91440" bIns="45720" rtlCol="0" anchor="ctr">
            <a:normAutofit/>
          </a:bodyPr>
          <a:lstStyle/>
          <a:p>
            <a:pPr algn="ctr"/>
            <a:r>
              <a:rPr lang="en-US" sz="6600" b="1" i="1" kern="1200">
                <a:solidFill>
                  <a:schemeClr val="tx1"/>
                </a:solidFill>
                <a:ea typeface="+mj-ea"/>
                <a:cs typeface="+mj-cs"/>
              </a:rPr>
              <a:t>How to Cite-Check</a:t>
            </a:r>
          </a:p>
        </p:txBody>
      </p:sp>
    </p:spTree>
    <p:extLst>
      <p:ext uri="{BB962C8B-B14F-4D97-AF65-F5344CB8AC3E}">
        <p14:creationId xmlns:p14="http://schemas.microsoft.com/office/powerpoint/2010/main" val="67902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59" y="1209086"/>
            <a:ext cx="4122019" cy="4064925"/>
          </a:xfrm>
        </p:spPr>
        <p:txBody>
          <a:bodyPr anchor="ctr">
            <a:normAutofit/>
          </a:bodyPr>
          <a:lstStyle/>
          <a:p>
            <a:r>
              <a:rPr lang="en-US" sz="5000" b="1">
                <a:cs typeface="Calibri Light"/>
              </a:rPr>
              <a:t>Cite-Checking Steps</a:t>
            </a:r>
            <a:endParaRPr lang="en-US" b="1"/>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78" name="Content Placeholder 77">
            <a:extLst>
              <a:ext uri="{FF2B5EF4-FFF2-40B4-BE49-F238E27FC236}">
                <a16:creationId xmlns:a16="http://schemas.microsoft.com/office/drawing/2014/main" id="{BA0C115E-3A17-443D-8CFB-08884358D0D5}"/>
              </a:ext>
            </a:extLst>
          </p:cNvPr>
          <p:cNvSpPr>
            <a:spLocks noGrp="1"/>
          </p:cNvSpPr>
          <p:nvPr>
            <p:ph idx="1"/>
          </p:nvPr>
        </p:nvSpPr>
        <p:spPr>
          <a:xfrm>
            <a:off x="5089358" y="181309"/>
            <a:ext cx="6906128" cy="5955548"/>
          </a:xfrm>
        </p:spPr>
        <p:txBody>
          <a:bodyPr vert="horz" lIns="91440" tIns="45720" rIns="91440" bIns="45720" rtlCol="0" anchor="t">
            <a:normAutofit/>
          </a:bodyPr>
          <a:lstStyle/>
          <a:p>
            <a:pPr marL="0" indent="0">
              <a:lnSpc>
                <a:spcPct val="100000"/>
              </a:lnSpc>
              <a:spcBef>
                <a:spcPts val="0"/>
              </a:spcBef>
              <a:buNone/>
            </a:pPr>
            <a:r>
              <a:rPr lang="en-US" b="1">
                <a:cs typeface="Calibri" panose="020F0502020204030204"/>
              </a:rPr>
              <a:t>Step 1:</a:t>
            </a:r>
            <a:r>
              <a:rPr lang="en-US">
                <a:cs typeface="Calibri" panose="020F0502020204030204"/>
              </a:rPr>
              <a:t> What type of authority is the source in this citation? </a:t>
            </a:r>
          </a:p>
          <a:p>
            <a:pPr marL="0" indent="0">
              <a:lnSpc>
                <a:spcPct val="100000"/>
              </a:lnSpc>
              <a:spcBef>
                <a:spcPts val="0"/>
              </a:spcBef>
              <a:buNone/>
            </a:pPr>
            <a:endParaRPr lang="en-US" sz="2200">
              <a:cs typeface="Calibri" panose="020F0502020204030204"/>
            </a:endParaRPr>
          </a:p>
          <a:p>
            <a:pPr marL="0" indent="0">
              <a:lnSpc>
                <a:spcPct val="100000"/>
              </a:lnSpc>
              <a:spcBef>
                <a:spcPts val="0"/>
              </a:spcBef>
              <a:buNone/>
            </a:pPr>
            <a:r>
              <a:rPr lang="en-US" sz="2200">
                <a:ea typeface="+mn-lt"/>
                <a:cs typeface="+mn-lt"/>
              </a:rPr>
              <a:t>This informs what BB rule applies. See back cover of BB for list of rules and the category of sources that are covered in each rule. </a:t>
            </a:r>
          </a:p>
          <a:p>
            <a:pPr marL="0" indent="0">
              <a:lnSpc>
                <a:spcPct val="100000"/>
              </a:lnSpc>
              <a:spcBef>
                <a:spcPts val="0"/>
              </a:spcBef>
              <a:buNone/>
            </a:pPr>
            <a:endParaRPr lang="en-US">
              <a:ea typeface="+mn-lt"/>
              <a:cs typeface="+mn-lt"/>
            </a:endParaRPr>
          </a:p>
          <a:p>
            <a:pPr marL="0" indent="0">
              <a:lnSpc>
                <a:spcPct val="100000"/>
              </a:lnSpc>
              <a:spcBef>
                <a:spcPts val="0"/>
              </a:spcBef>
              <a:buNone/>
            </a:pPr>
            <a:r>
              <a:rPr lang="en-US" b="1">
                <a:cs typeface="Calibri" panose="020F0502020204030204"/>
              </a:rPr>
              <a:t>Step 2: </a:t>
            </a:r>
            <a:r>
              <a:rPr lang="en-US">
                <a:cs typeface="Calibri" panose="020F0502020204030204"/>
              </a:rPr>
              <a:t>Is a long or short cite appropriate here?</a:t>
            </a:r>
          </a:p>
          <a:p>
            <a:pPr marL="0" indent="0">
              <a:lnSpc>
                <a:spcPct val="100000"/>
              </a:lnSpc>
              <a:spcBef>
                <a:spcPts val="0"/>
              </a:spcBef>
              <a:buNone/>
            </a:pPr>
            <a:endParaRPr lang="en-US" sz="2200">
              <a:cs typeface="Calibri" panose="020F0502020204030204"/>
            </a:endParaRPr>
          </a:p>
          <a:p>
            <a:pPr marL="0" indent="0">
              <a:lnSpc>
                <a:spcPct val="100000"/>
              </a:lnSpc>
              <a:spcBef>
                <a:spcPts val="0"/>
              </a:spcBef>
              <a:buNone/>
            </a:pPr>
            <a:r>
              <a:rPr lang="en-US" sz="2200">
                <a:latin typeface="Garamond"/>
                <a:cs typeface="Calibri" panose="020F0502020204030204"/>
              </a:rPr>
              <a:t>Look around the draft/document to determine this. If it's a case, was it mentioned in the last five footnotes? Is a </a:t>
            </a:r>
            <a:r>
              <a:rPr lang="en-US" sz="2200" i="1">
                <a:latin typeface="Garamond"/>
                <a:cs typeface="Calibri" panose="020F0502020204030204"/>
              </a:rPr>
              <a:t>supra </a:t>
            </a:r>
            <a:r>
              <a:rPr lang="en-US" sz="2200">
                <a:latin typeface="Garamond"/>
                <a:cs typeface="Calibri" panose="020F0502020204030204"/>
              </a:rPr>
              <a:t>or </a:t>
            </a:r>
            <a:r>
              <a:rPr lang="en-US" sz="2200" i="1">
                <a:latin typeface="Garamond"/>
                <a:cs typeface="Calibri" panose="020F0502020204030204"/>
              </a:rPr>
              <a:t>id. A</a:t>
            </a:r>
            <a:r>
              <a:rPr lang="en-US" sz="2200">
                <a:latin typeface="Garamond"/>
                <a:cs typeface="Calibri" panose="020F0502020204030204"/>
              </a:rPr>
              <a:t>ppropriate?</a:t>
            </a:r>
          </a:p>
          <a:p>
            <a:pPr marL="0" indent="0">
              <a:lnSpc>
                <a:spcPct val="100000"/>
              </a:lnSpc>
              <a:spcBef>
                <a:spcPts val="0"/>
              </a:spcBef>
              <a:buNone/>
            </a:pPr>
            <a:endParaRPr lang="en-US" sz="2200">
              <a:cs typeface="Calibri" panose="020F0502020204030204"/>
            </a:endParaRPr>
          </a:p>
          <a:p>
            <a:pPr marL="0" indent="0">
              <a:lnSpc>
                <a:spcPct val="100000"/>
              </a:lnSpc>
              <a:spcBef>
                <a:spcPts val="0"/>
              </a:spcBef>
              <a:buNone/>
            </a:pPr>
            <a:r>
              <a:rPr lang="en-US" sz="2200" b="1">
                <a:latin typeface="Garamond"/>
                <a:cs typeface="Calibri" panose="020F0502020204030204"/>
              </a:rPr>
              <a:t>Note: </a:t>
            </a:r>
            <a:r>
              <a:rPr lang="en-US" sz="2200">
                <a:latin typeface="Garamond"/>
                <a:cs typeface="Calibri" panose="020F0502020204030204"/>
              </a:rPr>
              <a:t>short citations are not just covered by R4—look at the end of the general rule for the detailed short cite rule for that source.</a:t>
            </a:r>
          </a:p>
        </p:txBody>
      </p:sp>
    </p:spTree>
    <p:extLst>
      <p:ext uri="{BB962C8B-B14F-4D97-AF65-F5344CB8AC3E}">
        <p14:creationId xmlns:p14="http://schemas.microsoft.com/office/powerpoint/2010/main" val="3235045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59" y="1209086"/>
            <a:ext cx="4122019" cy="4064925"/>
          </a:xfrm>
        </p:spPr>
        <p:txBody>
          <a:bodyPr anchor="ctr">
            <a:normAutofit/>
          </a:bodyPr>
          <a:lstStyle/>
          <a:p>
            <a:r>
              <a:rPr lang="en-US" sz="5000" b="1">
                <a:cs typeface="Calibri Light"/>
              </a:rPr>
              <a:t>Cite-Checking Steps</a:t>
            </a:r>
            <a:endParaRPr lang="en-US" b="1"/>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78" name="Content Placeholder 77">
            <a:extLst>
              <a:ext uri="{FF2B5EF4-FFF2-40B4-BE49-F238E27FC236}">
                <a16:creationId xmlns:a16="http://schemas.microsoft.com/office/drawing/2014/main" id="{BA0C115E-3A17-443D-8CFB-08884358D0D5}"/>
              </a:ext>
            </a:extLst>
          </p:cNvPr>
          <p:cNvSpPr>
            <a:spLocks noGrp="1"/>
          </p:cNvSpPr>
          <p:nvPr>
            <p:ph idx="1"/>
          </p:nvPr>
        </p:nvSpPr>
        <p:spPr>
          <a:xfrm>
            <a:off x="5089358" y="181309"/>
            <a:ext cx="6906128" cy="5955548"/>
          </a:xfrm>
        </p:spPr>
        <p:txBody>
          <a:bodyPr vert="horz" lIns="91440" tIns="45720" rIns="91440" bIns="45720" rtlCol="0" anchor="t">
            <a:normAutofit/>
          </a:bodyPr>
          <a:lstStyle/>
          <a:p>
            <a:pPr marL="0" indent="0">
              <a:lnSpc>
                <a:spcPct val="100000"/>
              </a:lnSpc>
              <a:spcBef>
                <a:spcPts val="0"/>
              </a:spcBef>
              <a:buNone/>
            </a:pPr>
            <a:r>
              <a:rPr lang="en-US" b="1">
                <a:cs typeface="Calibri" panose="020F0502020204030204"/>
              </a:rPr>
              <a:t>Step 3: </a:t>
            </a:r>
            <a:r>
              <a:rPr lang="en-US">
                <a:ea typeface="+mn-lt"/>
                <a:cs typeface="+mn-lt"/>
              </a:rPr>
              <a:t>What are </a:t>
            </a:r>
            <a:r>
              <a:rPr lang="en-US" i="1">
                <a:ea typeface="+mn-lt"/>
                <a:cs typeface="+mn-lt"/>
              </a:rPr>
              <a:t>all</a:t>
            </a:r>
            <a:r>
              <a:rPr lang="en-US">
                <a:ea typeface="+mn-lt"/>
                <a:cs typeface="+mn-lt"/>
              </a:rPr>
              <a:t> the rules that apply? </a:t>
            </a:r>
            <a:endParaRPr lang="en-US">
              <a:cs typeface="Calibri" panose="020F0502020204030204"/>
            </a:endParaRPr>
          </a:p>
          <a:p>
            <a:pPr marL="0" indent="0">
              <a:lnSpc>
                <a:spcPct val="100000"/>
              </a:lnSpc>
              <a:spcBef>
                <a:spcPts val="0"/>
              </a:spcBef>
              <a:buNone/>
            </a:pPr>
            <a:endParaRPr lang="en-US" sz="2200">
              <a:ea typeface="+mn-lt"/>
              <a:cs typeface="+mn-lt"/>
            </a:endParaRPr>
          </a:p>
          <a:p>
            <a:pPr marL="0" indent="0">
              <a:lnSpc>
                <a:spcPct val="100000"/>
              </a:lnSpc>
              <a:spcBef>
                <a:spcPts val="0"/>
              </a:spcBef>
              <a:buNone/>
            </a:pPr>
            <a:r>
              <a:rPr lang="en-US" sz="2200">
                <a:ea typeface="+mn-lt"/>
                <a:cs typeface="+mn-lt"/>
              </a:rPr>
              <a:t>Rules 10-18 guide how to format the citation according to case/book/article etc., but also (for instance): </a:t>
            </a:r>
            <a:endParaRPr lang="en-US">
              <a:ea typeface="+mn-lt"/>
              <a:cs typeface="+mn-lt"/>
            </a:endParaRPr>
          </a:p>
          <a:p>
            <a:pPr lvl="1"/>
            <a:r>
              <a:rPr lang="en-US" sz="2200">
                <a:ea typeface="+mn-lt"/>
                <a:cs typeface="+mn-lt"/>
              </a:rPr>
              <a:t>Signals and parenthetical info in R1</a:t>
            </a:r>
          </a:p>
          <a:p>
            <a:pPr lvl="1"/>
            <a:r>
              <a:rPr lang="en-US" sz="2200">
                <a:ea typeface="+mn-lt"/>
                <a:cs typeface="+mn-lt"/>
              </a:rPr>
              <a:t>Typefaces under R2 </a:t>
            </a:r>
          </a:p>
          <a:p>
            <a:pPr lvl="1"/>
            <a:r>
              <a:rPr lang="en-US" sz="2200">
                <a:ea typeface="+mn-lt"/>
                <a:cs typeface="+mn-lt"/>
              </a:rPr>
              <a:t>Quotations and any alterations to quotes under R5 </a:t>
            </a:r>
          </a:p>
          <a:p>
            <a:pPr lvl="1"/>
            <a:r>
              <a:rPr lang="en-US" sz="2200">
                <a:cs typeface="Calibri"/>
              </a:rPr>
              <a:t>Abbreviations and spacing under R6 </a:t>
            </a:r>
          </a:p>
          <a:p>
            <a:pPr lvl="1"/>
            <a:r>
              <a:rPr lang="en-US" sz="2200">
                <a:latin typeface="Garamond"/>
                <a:cs typeface="Calibri"/>
              </a:rPr>
              <a:t>Tables for abbreviations (e.g. T6, T10, T13) </a:t>
            </a:r>
          </a:p>
          <a:p>
            <a:pPr marL="457200" lvl="1" indent="0">
              <a:buNone/>
            </a:pPr>
            <a:endParaRPr lang="en-US">
              <a:cs typeface="Calibri"/>
            </a:endParaRPr>
          </a:p>
          <a:p>
            <a:pPr marL="0" indent="0">
              <a:lnSpc>
                <a:spcPct val="100000"/>
              </a:lnSpc>
              <a:spcBef>
                <a:spcPts val="0"/>
              </a:spcBef>
              <a:buNone/>
            </a:pPr>
            <a:r>
              <a:rPr lang="en-US" b="1">
                <a:latin typeface="Garamond"/>
                <a:ea typeface="+mn-lt"/>
                <a:cs typeface="+mn-lt"/>
              </a:rPr>
              <a:t>Step 4:</a:t>
            </a:r>
            <a:r>
              <a:rPr lang="en-US">
                <a:latin typeface="Garamond"/>
                <a:ea typeface="+mn-lt"/>
                <a:cs typeface="+mn-lt"/>
              </a:rPr>
              <a:t> Check the citation against each of the relevant rules (note which rule(s) apply).</a:t>
            </a:r>
            <a:endParaRPr lang="en-US">
              <a:cs typeface="Calibri"/>
            </a:endParaRPr>
          </a:p>
          <a:p>
            <a:pPr marL="0" indent="0">
              <a:lnSpc>
                <a:spcPct val="100000"/>
              </a:lnSpc>
              <a:spcBef>
                <a:spcPts val="0"/>
              </a:spcBef>
              <a:buNone/>
            </a:pPr>
            <a:endParaRPr lang="en-US" sz="2200">
              <a:cs typeface="Calibri" panose="020F0502020204030204"/>
            </a:endParaRPr>
          </a:p>
        </p:txBody>
      </p:sp>
    </p:spTree>
    <p:extLst>
      <p:ext uri="{BB962C8B-B14F-4D97-AF65-F5344CB8AC3E}">
        <p14:creationId xmlns:p14="http://schemas.microsoft.com/office/powerpoint/2010/main" val="4268308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59" y="1209086"/>
            <a:ext cx="4122019" cy="4064925"/>
          </a:xfrm>
        </p:spPr>
        <p:txBody>
          <a:bodyPr anchor="ctr">
            <a:normAutofit/>
          </a:bodyPr>
          <a:lstStyle/>
          <a:p>
            <a:r>
              <a:rPr lang="en-US" sz="5000" b="1">
                <a:cs typeface="Calibri Light"/>
              </a:rPr>
              <a:t>Cite-Checking Steps</a:t>
            </a:r>
            <a:endParaRPr lang="en-US" b="1"/>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78" name="Content Placeholder 77">
            <a:extLst>
              <a:ext uri="{FF2B5EF4-FFF2-40B4-BE49-F238E27FC236}">
                <a16:creationId xmlns:a16="http://schemas.microsoft.com/office/drawing/2014/main" id="{BA0C115E-3A17-443D-8CFB-08884358D0D5}"/>
              </a:ext>
            </a:extLst>
          </p:cNvPr>
          <p:cNvSpPr>
            <a:spLocks noGrp="1"/>
          </p:cNvSpPr>
          <p:nvPr>
            <p:ph idx="1"/>
          </p:nvPr>
        </p:nvSpPr>
        <p:spPr>
          <a:xfrm>
            <a:off x="5089358" y="181309"/>
            <a:ext cx="6906128" cy="5955548"/>
          </a:xfrm>
        </p:spPr>
        <p:txBody>
          <a:bodyPr vert="horz" lIns="91440" tIns="45720" rIns="91440" bIns="45720" rtlCol="0" anchor="t">
            <a:normAutofit/>
          </a:bodyPr>
          <a:lstStyle/>
          <a:p>
            <a:pPr marL="0" indent="0">
              <a:lnSpc>
                <a:spcPct val="100000"/>
              </a:lnSpc>
              <a:spcBef>
                <a:spcPts val="0"/>
              </a:spcBef>
              <a:buNone/>
            </a:pPr>
            <a:r>
              <a:rPr lang="en-US" b="1">
                <a:latin typeface="Garamond"/>
                <a:ea typeface="+mn-lt"/>
                <a:cs typeface="+mn-lt"/>
              </a:rPr>
              <a:t>Step 5: </a:t>
            </a:r>
            <a:r>
              <a:rPr lang="en-US">
                <a:latin typeface="Garamond"/>
                <a:ea typeface="+mn-lt"/>
                <a:cs typeface="+mn-lt"/>
              </a:rPr>
              <a:t>Record the rules that the citation applies incorrectly. </a:t>
            </a:r>
            <a:endParaRPr lang="en-US"/>
          </a:p>
          <a:p>
            <a:pPr marL="0" indent="0">
              <a:lnSpc>
                <a:spcPct val="100000"/>
              </a:lnSpc>
              <a:spcBef>
                <a:spcPts val="0"/>
              </a:spcBef>
              <a:buNone/>
            </a:pPr>
            <a:endParaRPr lang="en-US" sz="2200">
              <a:ea typeface="+mn-lt"/>
              <a:cs typeface="+mn-lt"/>
            </a:endParaRPr>
          </a:p>
          <a:p>
            <a:pPr marL="0" indent="0">
              <a:lnSpc>
                <a:spcPct val="100000"/>
              </a:lnSpc>
              <a:spcBef>
                <a:spcPts val="0"/>
              </a:spcBef>
              <a:buNone/>
            </a:pPr>
            <a:r>
              <a:rPr lang="en-US" sz="2200">
                <a:latin typeface="Garamond"/>
                <a:ea typeface="+mn-lt"/>
                <a:cs typeface="+mn-lt"/>
              </a:rPr>
              <a:t>Explain the necessary change and what rules the change is based on.</a:t>
            </a:r>
            <a:endParaRPr lang="en-US" sz="2200">
              <a:ea typeface="+mn-lt"/>
              <a:cs typeface="+mn-lt"/>
            </a:endParaRPr>
          </a:p>
          <a:p>
            <a:pPr marL="0" indent="0">
              <a:lnSpc>
                <a:spcPct val="100000"/>
              </a:lnSpc>
              <a:spcBef>
                <a:spcPts val="0"/>
              </a:spcBef>
              <a:buNone/>
            </a:pPr>
            <a:endParaRPr lang="en-US" sz="2200"/>
          </a:p>
          <a:p>
            <a:pPr marL="0" indent="0">
              <a:lnSpc>
                <a:spcPct val="100000"/>
              </a:lnSpc>
              <a:spcBef>
                <a:spcPts val="0"/>
              </a:spcBef>
              <a:buNone/>
            </a:pPr>
            <a:r>
              <a:rPr lang="en-US" sz="2200">
                <a:latin typeface="Garamond"/>
                <a:ea typeface="+mn-lt"/>
                <a:cs typeface="+mn-lt"/>
              </a:rPr>
              <a:t>Bold the rules.</a:t>
            </a:r>
            <a:endParaRPr lang="en-US" sz="2200">
              <a:ea typeface="+mn-lt"/>
              <a:cs typeface="+mn-lt"/>
            </a:endParaRPr>
          </a:p>
          <a:p>
            <a:pPr marL="0" indent="0">
              <a:lnSpc>
                <a:spcPct val="100000"/>
              </a:lnSpc>
              <a:spcBef>
                <a:spcPts val="0"/>
              </a:spcBef>
              <a:buNone/>
            </a:pPr>
            <a:endParaRPr lang="en-US" b="1">
              <a:ea typeface="+mn-lt"/>
              <a:cs typeface="+mn-lt"/>
            </a:endParaRPr>
          </a:p>
          <a:p>
            <a:pPr marL="0" indent="0">
              <a:lnSpc>
                <a:spcPct val="100000"/>
              </a:lnSpc>
              <a:spcBef>
                <a:spcPts val="0"/>
              </a:spcBef>
              <a:buNone/>
            </a:pPr>
            <a:r>
              <a:rPr lang="en-US" b="1">
                <a:ea typeface="+mn-lt"/>
                <a:cs typeface="+mn-lt"/>
              </a:rPr>
              <a:t>Step 6: </a:t>
            </a:r>
            <a:r>
              <a:rPr lang="en-US">
                <a:ea typeface="+mn-lt"/>
                <a:cs typeface="+mn-lt"/>
              </a:rPr>
              <a:t>Record the revised cite with the changes in red.</a:t>
            </a:r>
          </a:p>
          <a:p>
            <a:pPr marL="0" indent="0">
              <a:lnSpc>
                <a:spcPct val="100000"/>
              </a:lnSpc>
              <a:spcBef>
                <a:spcPts val="0"/>
              </a:spcBef>
              <a:buNone/>
            </a:pPr>
            <a:endParaRPr lang="en-US" sz="2200">
              <a:ea typeface="+mn-lt"/>
              <a:cs typeface="+mn-lt"/>
            </a:endParaRPr>
          </a:p>
          <a:p>
            <a:pPr marL="0" indent="0">
              <a:lnSpc>
                <a:spcPct val="100000"/>
              </a:lnSpc>
              <a:spcBef>
                <a:spcPts val="0"/>
              </a:spcBef>
              <a:buNone/>
            </a:pPr>
            <a:r>
              <a:rPr lang="en-US" sz="2200" b="1">
                <a:cs typeface="Calibri"/>
              </a:rPr>
              <a:t>Note: </a:t>
            </a:r>
            <a:r>
              <a:rPr lang="en-US" sz="2200">
                <a:cs typeface="Calibri"/>
              </a:rPr>
              <a:t>Documenting changes is required for Law Review assignments (and the application). It is not necessary for your own work but might help you remember rules and prevent errors.</a:t>
            </a:r>
          </a:p>
          <a:p>
            <a:pPr marL="0" indent="0">
              <a:lnSpc>
                <a:spcPct val="100000"/>
              </a:lnSpc>
              <a:spcBef>
                <a:spcPts val="0"/>
              </a:spcBef>
              <a:buNone/>
            </a:pPr>
            <a:endParaRPr lang="en-US" sz="2200">
              <a:cs typeface="Calibri"/>
            </a:endParaRPr>
          </a:p>
        </p:txBody>
      </p:sp>
    </p:spTree>
    <p:extLst>
      <p:ext uri="{BB962C8B-B14F-4D97-AF65-F5344CB8AC3E}">
        <p14:creationId xmlns:p14="http://schemas.microsoft.com/office/powerpoint/2010/main" val="2236990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D9AAA9-4BCD-A3C9-7BC5-292DDDA7B371}"/>
              </a:ext>
            </a:extLst>
          </p:cNvPr>
          <p:cNvSpPr>
            <a:spLocks noGrp="1"/>
          </p:cNvSpPr>
          <p:nvPr>
            <p:ph type="title"/>
          </p:nvPr>
        </p:nvSpPr>
        <p:spPr>
          <a:xfrm>
            <a:off x="686834" y="1153572"/>
            <a:ext cx="3200400" cy="4461163"/>
          </a:xfrm>
        </p:spPr>
        <p:txBody>
          <a:bodyPr>
            <a:normAutofit/>
          </a:bodyPr>
          <a:lstStyle/>
          <a:p>
            <a:r>
              <a:rPr lang="en-US">
                <a:solidFill>
                  <a:srgbClr val="FFFFFF"/>
                </a:solidFill>
                <a:latin typeface="Garamond"/>
              </a:rPr>
              <a:t>Common Mistakes</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46BC9BB-E296-225E-61F6-2190B11AB3FC}"/>
              </a:ext>
            </a:extLst>
          </p:cNvPr>
          <p:cNvSpPr>
            <a:spLocks noGrp="1"/>
          </p:cNvSpPr>
          <p:nvPr>
            <p:ph idx="1"/>
          </p:nvPr>
        </p:nvSpPr>
        <p:spPr>
          <a:xfrm>
            <a:off x="4575247" y="636057"/>
            <a:ext cx="6906491" cy="5585619"/>
          </a:xfrm>
        </p:spPr>
        <p:txBody>
          <a:bodyPr vert="horz" lIns="91440" tIns="45720" rIns="91440" bIns="45720" rtlCol="0" anchor="ctr">
            <a:normAutofit/>
          </a:bodyPr>
          <a:lstStyle/>
          <a:p>
            <a:r>
              <a:rPr lang="en-US" dirty="0">
                <a:latin typeface="Garamond"/>
              </a:rPr>
              <a:t>Not using the correct reporter for a case</a:t>
            </a:r>
          </a:p>
          <a:p>
            <a:r>
              <a:rPr lang="en-US" dirty="0">
                <a:latin typeface="Garamond"/>
              </a:rPr>
              <a:t>Not abbreviating periodical reporter names per T6 (E.g. </a:t>
            </a:r>
            <a:r>
              <a:rPr lang="en-US" cap="small" dirty="0">
                <a:latin typeface="Garamond"/>
              </a:rPr>
              <a:t>Journal of Public Health Policy &gt; J. </a:t>
            </a:r>
            <a:r>
              <a:rPr lang="en-US" dirty="0">
                <a:latin typeface="Garamond"/>
              </a:rPr>
              <a:t>Pub. Health </a:t>
            </a:r>
            <a:r>
              <a:rPr lang="en-US" cap="small" dirty="0" err="1">
                <a:latin typeface="Garamond"/>
              </a:rPr>
              <a:t>Pol'y</a:t>
            </a:r>
            <a:r>
              <a:rPr lang="en-US" cap="small" dirty="0">
                <a:latin typeface="Garamond"/>
              </a:rPr>
              <a:t>).</a:t>
            </a:r>
            <a:endParaRPr lang="en-US" cap="small" dirty="0">
              <a:latin typeface="Times New Roman"/>
              <a:cs typeface="Times New Roman"/>
            </a:endParaRPr>
          </a:p>
          <a:p>
            <a:r>
              <a:rPr lang="en-US" dirty="0">
                <a:latin typeface="Garamond"/>
              </a:rPr>
              <a:t>Using the wrong typeface</a:t>
            </a:r>
            <a:endParaRPr lang="en-US" dirty="0"/>
          </a:p>
          <a:p>
            <a:r>
              <a:rPr lang="en-US" dirty="0">
                <a:latin typeface="Garamond"/>
              </a:rPr>
              <a:t>Using a comma after a signal (E.g. "</a:t>
            </a:r>
            <a:r>
              <a:rPr lang="en-US" i="1" dirty="0">
                <a:latin typeface="Garamond"/>
              </a:rPr>
              <a:t>See,</a:t>
            </a:r>
            <a:r>
              <a:rPr lang="en-US" dirty="0">
                <a:latin typeface="Garamond"/>
              </a:rPr>
              <a:t> Jane Goodall...), unless it is </a:t>
            </a:r>
            <a:r>
              <a:rPr lang="en-US" i="1" dirty="0">
                <a:latin typeface="Garamond"/>
              </a:rPr>
              <a:t>See, e.g.</a:t>
            </a:r>
            <a:r>
              <a:rPr lang="en-US" dirty="0">
                <a:latin typeface="Garamond"/>
              </a:rPr>
              <a:t>,</a:t>
            </a:r>
          </a:p>
          <a:p>
            <a:r>
              <a:rPr lang="en-US" dirty="0">
                <a:latin typeface="Garamond"/>
              </a:rPr>
              <a:t>Incorrect </a:t>
            </a:r>
            <a:r>
              <a:rPr lang="en-US" i="1" dirty="0">
                <a:latin typeface="Garamond"/>
              </a:rPr>
              <a:t>supra</a:t>
            </a:r>
            <a:r>
              <a:rPr lang="en-US" dirty="0">
                <a:latin typeface="Garamond"/>
              </a:rPr>
              <a:t> use</a:t>
            </a:r>
            <a:endParaRPr lang="en-US" dirty="0"/>
          </a:p>
          <a:p>
            <a:r>
              <a:rPr lang="en-US" dirty="0">
                <a:latin typeface="Garamond"/>
              </a:rPr>
              <a:t>Incorrect titles to article or book names</a:t>
            </a:r>
            <a:endParaRPr lang="en-US" dirty="0"/>
          </a:p>
          <a:p>
            <a:r>
              <a:rPr lang="en-US" dirty="0">
                <a:latin typeface="Garamond"/>
              </a:rPr>
              <a:t>Not including editors and translators for books</a:t>
            </a:r>
            <a:endParaRPr lang="en-US" dirty="0"/>
          </a:p>
          <a:p>
            <a:endParaRPr lang="en-US"/>
          </a:p>
          <a:p>
            <a:endParaRPr lang="en-US"/>
          </a:p>
        </p:txBody>
      </p:sp>
    </p:spTree>
    <p:extLst>
      <p:ext uri="{BB962C8B-B14F-4D97-AF65-F5344CB8AC3E}">
        <p14:creationId xmlns:p14="http://schemas.microsoft.com/office/powerpoint/2010/main" val="3093993859"/>
      </p:ext>
    </p:extLst>
  </p:cSld>
  <p:clrMapOvr>
    <a:masterClrMapping/>
  </p:clrMapOvr>
  <p:extLst>
    <p:ext uri="{6950BFC3-D8DA-4A85-94F7-54DA5524770B}">
      <p188:commentRel xmlns:p188="http://schemas.microsoft.com/office/powerpoint/2018/8/main" r:id="rId2"/>
    </p:ext>
  </p:extLs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D9AAA9-4BCD-A3C9-7BC5-292DDDA7B371}"/>
              </a:ext>
            </a:extLst>
          </p:cNvPr>
          <p:cNvSpPr>
            <a:spLocks noGrp="1"/>
          </p:cNvSpPr>
          <p:nvPr>
            <p:ph type="title"/>
          </p:nvPr>
        </p:nvSpPr>
        <p:spPr>
          <a:xfrm>
            <a:off x="686834" y="1153572"/>
            <a:ext cx="3200400" cy="4461163"/>
          </a:xfrm>
        </p:spPr>
        <p:txBody>
          <a:bodyPr>
            <a:normAutofit/>
          </a:bodyPr>
          <a:lstStyle/>
          <a:p>
            <a:r>
              <a:rPr lang="en-US">
                <a:solidFill>
                  <a:srgbClr val="FFFFFF"/>
                </a:solidFill>
                <a:latin typeface="Garamond"/>
              </a:rPr>
              <a:t>Best </a:t>
            </a:r>
            <a:br>
              <a:rPr lang="en-US">
                <a:solidFill>
                  <a:srgbClr val="FFFFFF"/>
                </a:solidFill>
                <a:latin typeface="Garamond"/>
              </a:rPr>
            </a:br>
            <a:r>
              <a:rPr lang="en-US">
                <a:solidFill>
                  <a:srgbClr val="FFFFFF"/>
                </a:solidFill>
                <a:latin typeface="Garamond"/>
              </a:rPr>
              <a:t>Practices</a:t>
            </a:r>
            <a:endParaRPr lang="en-US" err="1">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46BC9BB-E296-225E-61F6-2190B11AB3FC}"/>
              </a:ext>
            </a:extLst>
          </p:cNvPr>
          <p:cNvSpPr>
            <a:spLocks noGrp="1"/>
          </p:cNvSpPr>
          <p:nvPr>
            <p:ph idx="1"/>
          </p:nvPr>
        </p:nvSpPr>
        <p:spPr>
          <a:xfrm>
            <a:off x="4390864" y="845344"/>
            <a:ext cx="6906491" cy="5585619"/>
          </a:xfrm>
        </p:spPr>
        <p:txBody>
          <a:bodyPr vert="horz" lIns="91440" tIns="45720" rIns="91440" bIns="45720" rtlCol="0" anchor="ctr">
            <a:normAutofit/>
          </a:bodyPr>
          <a:lstStyle/>
          <a:p>
            <a:pPr lvl="1"/>
            <a:r>
              <a:rPr lang="en-US" sz="2800">
                <a:latin typeface="Garamond"/>
                <a:cs typeface="Arial"/>
              </a:rPr>
              <a:t>Always use the Bluebook (don't rely on memory!)</a:t>
            </a:r>
          </a:p>
          <a:p>
            <a:pPr lvl="1"/>
            <a:r>
              <a:rPr lang="en-US" sz="2800">
                <a:latin typeface="Garamond"/>
                <a:cs typeface="Arial"/>
              </a:rPr>
              <a:t>Always read through the entire rule</a:t>
            </a:r>
          </a:p>
          <a:p>
            <a:pPr lvl="1"/>
            <a:r>
              <a:rPr lang="en-US" sz="2800">
                <a:latin typeface="Garamond"/>
                <a:cs typeface="Arial"/>
              </a:rPr>
              <a:t>Always check cross-referenced rules and tables</a:t>
            </a:r>
          </a:p>
          <a:p>
            <a:pPr lvl="1"/>
            <a:r>
              <a:rPr lang="en-US" sz="2800">
                <a:latin typeface="Garamond"/>
                <a:cs typeface="Arial"/>
              </a:rPr>
              <a:t>Remember Rules 1-9 (style rules that almost always apply)</a:t>
            </a:r>
          </a:p>
          <a:p>
            <a:pPr lvl="1"/>
            <a:r>
              <a:rPr lang="en-US" sz="2800">
                <a:latin typeface="Garamond"/>
                <a:cs typeface="Arial"/>
              </a:rPr>
              <a:t>The index is your friend</a:t>
            </a:r>
            <a:endParaRPr lang="en-US" sz="3600">
              <a:latin typeface="Garamond"/>
              <a:cs typeface="Arial"/>
            </a:endParaRPr>
          </a:p>
          <a:p>
            <a:endParaRPr lang="en-US"/>
          </a:p>
        </p:txBody>
      </p:sp>
    </p:spTree>
    <p:extLst>
      <p:ext uri="{BB962C8B-B14F-4D97-AF65-F5344CB8AC3E}">
        <p14:creationId xmlns:p14="http://schemas.microsoft.com/office/powerpoint/2010/main" val="3579446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descr="Table&#10;&#10;Description automatically generated">
            <a:extLst>
              <a:ext uri="{FF2B5EF4-FFF2-40B4-BE49-F238E27FC236}">
                <a16:creationId xmlns:a16="http://schemas.microsoft.com/office/drawing/2014/main" id="{40016CB8-B7D1-4820-8FF7-B74573DC81D6}"/>
              </a:ext>
            </a:extLst>
          </p:cNvPr>
          <p:cNvPicPr>
            <a:picLocks noGrp="1" noChangeAspect="1"/>
          </p:cNvPicPr>
          <p:nvPr>
            <p:ph idx="1"/>
          </p:nvPr>
        </p:nvPicPr>
        <p:blipFill>
          <a:blip r:embed="rId3"/>
          <a:stretch>
            <a:fillRect/>
          </a:stretch>
        </p:blipFill>
        <p:spPr>
          <a:xfrm>
            <a:off x="643467" y="784521"/>
            <a:ext cx="10905066" cy="5288956"/>
          </a:xfrm>
          <a:prstGeom prst="rect">
            <a:avLst/>
          </a:prstGeom>
        </p:spPr>
      </p:pic>
    </p:spTree>
    <p:extLst>
      <p:ext uri="{BB962C8B-B14F-4D97-AF65-F5344CB8AC3E}">
        <p14:creationId xmlns:p14="http://schemas.microsoft.com/office/powerpoint/2010/main" val="2673156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59" y="1209086"/>
            <a:ext cx="4122019" cy="4064925"/>
          </a:xfrm>
        </p:spPr>
        <p:txBody>
          <a:bodyPr anchor="ctr">
            <a:normAutofit/>
          </a:bodyPr>
          <a:lstStyle/>
          <a:p>
            <a:r>
              <a:rPr lang="en-US" sz="5000" b="1">
                <a:cs typeface="Calibri Light"/>
              </a:rPr>
              <a:t>Logistics &amp; Program Notes</a:t>
            </a:r>
            <a:endParaRPr lang="en-US" b="1"/>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78" name="Content Placeholder 77">
            <a:extLst>
              <a:ext uri="{FF2B5EF4-FFF2-40B4-BE49-F238E27FC236}">
                <a16:creationId xmlns:a16="http://schemas.microsoft.com/office/drawing/2014/main" id="{BA0C115E-3A17-443D-8CFB-08884358D0D5}"/>
              </a:ext>
            </a:extLst>
          </p:cNvPr>
          <p:cNvSpPr>
            <a:spLocks noGrp="1"/>
          </p:cNvSpPr>
          <p:nvPr>
            <p:ph idx="1"/>
          </p:nvPr>
        </p:nvSpPr>
        <p:spPr>
          <a:xfrm>
            <a:off x="5467705" y="263936"/>
            <a:ext cx="6259182" cy="5946368"/>
          </a:xfrm>
        </p:spPr>
        <p:txBody>
          <a:bodyPr vert="horz" lIns="91440" tIns="45720" rIns="91440" bIns="45720" rtlCol="0" anchor="ctr">
            <a:normAutofit/>
          </a:bodyPr>
          <a:lstStyle/>
          <a:p>
            <a:r>
              <a:rPr lang="en-US">
                <a:latin typeface="Garamond"/>
                <a:ea typeface="Calibri"/>
                <a:cs typeface="Calibri"/>
              </a:rPr>
              <a:t>The online presentation of this session is recorded</a:t>
            </a:r>
          </a:p>
          <a:p>
            <a:r>
              <a:rPr lang="en-US">
                <a:latin typeface="Garamond"/>
                <a:ea typeface="Calibri"/>
                <a:cs typeface="Calibri"/>
              </a:rPr>
              <a:t>The recording will be paused during breakout rooms/group work</a:t>
            </a:r>
          </a:p>
          <a:p>
            <a:r>
              <a:rPr lang="en-US">
                <a:ea typeface="+mn-lt"/>
                <a:cs typeface="+mn-lt"/>
              </a:rPr>
              <a:t>The slideshow, worksheet, and answer sheet will be posted to NULR's website</a:t>
            </a:r>
          </a:p>
          <a:p>
            <a:pPr lvl="1"/>
            <a:r>
              <a:rPr lang="en-US">
                <a:latin typeface="Garamond"/>
                <a:ea typeface="+mn-lt"/>
                <a:cs typeface="+mn-lt"/>
              </a:rPr>
              <a:t>http://nulawreview.org/resources-for-applicants-1</a:t>
            </a:r>
          </a:p>
          <a:p>
            <a:r>
              <a:rPr lang="en-US">
                <a:latin typeface="Garamond"/>
                <a:ea typeface="+mn-lt"/>
                <a:cs typeface="+mn-lt"/>
              </a:rPr>
              <a:t>Questions? Email Allison (jordan.alli@northeastern.edu) or Dustin (haigler.d@northeastern.edu)</a:t>
            </a:r>
          </a:p>
          <a:p>
            <a:endParaRPr lang="en-US">
              <a:latin typeface="Garamond"/>
              <a:cs typeface="Calibri"/>
            </a:endParaRPr>
          </a:p>
        </p:txBody>
      </p:sp>
    </p:spTree>
    <p:extLst>
      <p:ext uri="{BB962C8B-B14F-4D97-AF65-F5344CB8AC3E}">
        <p14:creationId xmlns:p14="http://schemas.microsoft.com/office/powerpoint/2010/main" val="1083618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Diagram&#10;&#10;Description automatically generated">
            <a:extLst>
              <a:ext uri="{FF2B5EF4-FFF2-40B4-BE49-F238E27FC236}">
                <a16:creationId xmlns:a16="http://schemas.microsoft.com/office/drawing/2014/main" id="{7CB33D92-8324-4D03-88D3-C5216771B747}"/>
              </a:ext>
            </a:extLst>
          </p:cNvPr>
          <p:cNvPicPr>
            <a:picLocks noGrp="1" noChangeAspect="1"/>
          </p:cNvPicPr>
          <p:nvPr>
            <p:ph idx="1"/>
          </p:nvPr>
        </p:nvPicPr>
        <p:blipFill>
          <a:blip r:embed="rId4"/>
          <a:stretch>
            <a:fillRect/>
          </a:stretch>
        </p:blipFill>
        <p:spPr>
          <a:xfrm>
            <a:off x="643467" y="893572"/>
            <a:ext cx="10905066" cy="5070854"/>
          </a:xfrm>
          <a:prstGeom prst="rect">
            <a:avLst/>
          </a:prstGeom>
        </p:spPr>
      </p:pic>
      <p:sp>
        <p:nvSpPr>
          <p:cNvPr id="3" name="TextBox 2">
            <a:extLst>
              <a:ext uri="{FF2B5EF4-FFF2-40B4-BE49-F238E27FC236}">
                <a16:creationId xmlns:a16="http://schemas.microsoft.com/office/drawing/2014/main" id="{234FD691-AB55-4BBB-8FE4-748DFF911234}"/>
              </a:ext>
            </a:extLst>
          </p:cNvPr>
          <p:cNvSpPr txBox="1"/>
          <p:nvPr/>
        </p:nvSpPr>
        <p:spPr>
          <a:xfrm>
            <a:off x="6677891" y="5509149"/>
            <a:ext cx="1181006" cy="276999"/>
          </a:xfrm>
          <a:prstGeom prst="rect">
            <a:avLst/>
          </a:prstGeom>
          <a:noFill/>
        </p:spPr>
        <p:txBody>
          <a:bodyPr wrap="square" rtlCol="0">
            <a:spAutoFit/>
          </a:bodyPr>
          <a:lstStyle/>
          <a:p>
            <a:r>
              <a:rPr lang="en-US" sz="1200" b="1">
                <a:latin typeface="Times New Roman" panose="02020603050405020304" pitchFamily="18" charset="0"/>
                <a:cs typeface="Times New Roman" panose="02020603050405020304" pitchFamily="18" charset="0"/>
              </a:rPr>
              <a:t>out of place</a:t>
            </a:r>
          </a:p>
        </p:txBody>
      </p:sp>
    </p:spTree>
    <p:extLst>
      <p:ext uri="{BB962C8B-B14F-4D97-AF65-F5344CB8AC3E}">
        <p14:creationId xmlns:p14="http://schemas.microsoft.com/office/powerpoint/2010/main" val="3736226740"/>
      </p:ext>
    </p:extLst>
  </p:cSld>
  <p:clrMapOvr>
    <a:masterClrMapping/>
  </p:clrMapOvr>
  <p:extLst>
    <p:ext uri="{6950BFC3-D8DA-4A85-94F7-54DA5524770B}">
      <p188:commentRel xmlns:p188="http://schemas.microsoft.com/office/powerpoint/2018/8/main" r:id="rId3"/>
    </p:ext>
  </p:extLs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nvGrpSpPr>
          <p:cNvPr id="10" name="Group 9">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1" name="Straight Connector 10">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 name="Title 1">
            <a:extLst>
              <a:ext uri="{FF2B5EF4-FFF2-40B4-BE49-F238E27FC236}">
                <a16:creationId xmlns:a16="http://schemas.microsoft.com/office/drawing/2014/main" id="{3A3CDED7-A750-4126-819F-3282EF93ED62}"/>
              </a:ext>
            </a:extLst>
          </p:cNvPr>
          <p:cNvSpPr>
            <a:spLocks noGrp="1"/>
          </p:cNvSpPr>
          <p:nvPr>
            <p:ph type="title"/>
          </p:nvPr>
        </p:nvSpPr>
        <p:spPr>
          <a:xfrm>
            <a:off x="1524000" y="1584683"/>
            <a:ext cx="9144000" cy="2551829"/>
          </a:xfrm>
        </p:spPr>
        <p:txBody>
          <a:bodyPr vert="horz" lIns="91440" tIns="45720" rIns="91440" bIns="45720" rtlCol="0" anchor="ctr">
            <a:normAutofit/>
          </a:bodyPr>
          <a:lstStyle/>
          <a:p>
            <a:pPr algn="ctr"/>
            <a:r>
              <a:rPr lang="en-US" sz="6600" b="1" i="1" kern="1200">
                <a:solidFill>
                  <a:schemeClr val="tx1"/>
                </a:solidFill>
                <a:ea typeface="+mj-ea"/>
                <a:cs typeface="+mj-cs"/>
              </a:rPr>
              <a:t>Examples</a:t>
            </a:r>
          </a:p>
        </p:txBody>
      </p:sp>
    </p:spTree>
    <p:extLst>
      <p:ext uri="{BB962C8B-B14F-4D97-AF65-F5344CB8AC3E}">
        <p14:creationId xmlns:p14="http://schemas.microsoft.com/office/powerpoint/2010/main" val="2507439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FFA6EFB-F964-42F1-A2F3-759AAE76B198}"/>
              </a:ext>
            </a:extLst>
          </p:cNvPr>
          <p:cNvSpPr>
            <a:spLocks noGrp="1"/>
          </p:cNvSpPr>
          <p:nvPr>
            <p:ph type="body" idx="1"/>
          </p:nvPr>
        </p:nvSpPr>
        <p:spPr>
          <a:xfrm>
            <a:off x="677716" y="2094434"/>
            <a:ext cx="5418284" cy="3309809"/>
          </a:xfrm>
        </p:spPr>
        <p:txBody>
          <a:bodyPr anchor="t">
            <a:normAutofit/>
          </a:bodyPr>
          <a:lstStyle/>
          <a:p>
            <a:r>
              <a:rPr lang="en-US" sz="2800"/>
              <a:t>Original Citation:</a:t>
            </a:r>
          </a:p>
          <a:p>
            <a:pPr lvl="0"/>
            <a:r>
              <a:rPr lang="en-US" sz="2600" b="0">
                <a:solidFill>
                  <a:srgbClr val="000000"/>
                </a:solidFill>
                <a:ea typeface="+mn-lt"/>
                <a:cs typeface="Calibri" panose="020F0502020204030204"/>
              </a:rPr>
              <a:t>F. Scott Fitzgerald</a:t>
            </a:r>
            <a:r>
              <a:rPr lang="en-US" sz="2600" b="0" cap="small">
                <a:solidFill>
                  <a:srgbClr val="000000"/>
                </a:solidFill>
                <a:ea typeface="+mn-lt"/>
                <a:cs typeface="Calibri" panose="020F0502020204030204"/>
              </a:rPr>
              <a:t>,</a:t>
            </a:r>
            <a:r>
              <a:rPr lang="en-US" sz="2600" b="0" i="1">
                <a:solidFill>
                  <a:srgbClr val="000000"/>
                </a:solidFill>
                <a:ea typeface="+mn-lt"/>
                <a:cs typeface="Calibri" panose="020F0502020204030204"/>
              </a:rPr>
              <a:t> Great Gatsby, </a:t>
            </a:r>
            <a:r>
              <a:rPr lang="en-US" sz="2600" b="0">
                <a:solidFill>
                  <a:srgbClr val="000000"/>
                </a:solidFill>
                <a:ea typeface="+mn-lt"/>
                <a:cs typeface="Calibri" panose="020F0502020204030204"/>
              </a:rPr>
              <a:t>p.</a:t>
            </a:r>
            <a:r>
              <a:rPr lang="en-US" sz="2600" b="0" cap="small">
                <a:solidFill>
                  <a:srgbClr val="000000"/>
                </a:solidFill>
                <a:ea typeface="+mn-lt"/>
                <a:cs typeface="Calibri" panose="020F0502020204030204"/>
              </a:rPr>
              <a:t> 117,</a:t>
            </a:r>
            <a:r>
              <a:rPr lang="en-US" sz="2600" b="0">
                <a:solidFill>
                  <a:srgbClr val="000000"/>
                </a:solidFill>
                <a:ea typeface="+mn-lt"/>
                <a:cs typeface="Calibri" panose="020F0502020204030204"/>
              </a:rPr>
              <a:t> Scribner (2004)</a:t>
            </a:r>
          </a:p>
          <a:p>
            <a:pPr lvl="0"/>
            <a:endParaRPr lang="en-US" sz="2600" b="0">
              <a:solidFill>
                <a:srgbClr val="000000"/>
              </a:solidFill>
              <a:ea typeface="+mn-lt"/>
              <a:cs typeface="Calibri" panose="020F0502020204030204"/>
            </a:endParaRPr>
          </a:p>
          <a:p>
            <a:pPr lvl="0"/>
            <a:r>
              <a:rPr lang="en-US" sz="2800"/>
              <a:t>Corrected Citation:</a:t>
            </a:r>
            <a:endParaRPr lang="en-US" sz="2800" b="0" cap="small">
              <a:ea typeface="+mn-lt"/>
              <a:cs typeface="Calibri" panose="020F0502020204030204"/>
            </a:endParaRPr>
          </a:p>
          <a:p>
            <a:pPr lvl="0"/>
            <a:r>
              <a:rPr lang="en-US" sz="2600" b="0" cap="small">
                <a:ea typeface="+mn-lt"/>
                <a:cs typeface="Calibri" panose="020F0502020204030204"/>
              </a:rPr>
              <a:t>F. Scott Fitzgerald</a:t>
            </a:r>
            <a:r>
              <a:rPr lang="en-US" sz="2600" b="0">
                <a:ea typeface="+mn-lt"/>
                <a:cs typeface="Calibri" panose="020F0502020204030204"/>
              </a:rPr>
              <a:t>, </a:t>
            </a:r>
            <a:r>
              <a:rPr lang="en-US" sz="2600" b="0" cap="small">
                <a:ea typeface="+mn-lt"/>
                <a:cs typeface="Calibri" panose="020F0502020204030204"/>
              </a:rPr>
              <a:t>The Great Gatsby</a:t>
            </a:r>
            <a:r>
              <a:rPr lang="en-US" sz="2600" b="0">
                <a:ea typeface="+mn-lt"/>
                <a:cs typeface="Calibri" panose="020F0502020204030204"/>
              </a:rPr>
              <a:t> 117 (Scribner 2004) (1925).</a:t>
            </a:r>
            <a:endParaRPr lang="en-US" sz="2600" b="0"/>
          </a:p>
          <a:p>
            <a:pPr lvl="0"/>
            <a:endParaRPr lang="en-US" sz="2600" b="0">
              <a:solidFill>
                <a:srgbClr val="000000"/>
              </a:solidFill>
            </a:endParaRPr>
          </a:p>
          <a:p>
            <a:endParaRPr lang="en-US"/>
          </a:p>
        </p:txBody>
      </p:sp>
      <p:sp>
        <p:nvSpPr>
          <p:cNvPr id="10" name="Text Placeholder 4">
            <a:extLst>
              <a:ext uri="{FF2B5EF4-FFF2-40B4-BE49-F238E27FC236}">
                <a16:creationId xmlns:a16="http://schemas.microsoft.com/office/drawing/2014/main" id="{44A0EA62-6A31-426A-901C-62FE90DFA0FC}"/>
              </a:ext>
            </a:extLst>
          </p:cNvPr>
          <p:cNvSpPr txBox="1">
            <a:spLocks/>
          </p:cNvSpPr>
          <p:nvPr/>
        </p:nvSpPr>
        <p:spPr>
          <a:xfrm>
            <a:off x="6480006" y="1173638"/>
            <a:ext cx="5200159" cy="5106549"/>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0"/>
              </a:spcBef>
              <a:buClr>
                <a:schemeClr val="accent1"/>
              </a:buClr>
              <a:buFont typeface="Wingdings 2" pitchFamily="18" charset="2"/>
              <a:buNone/>
              <a:defRPr sz="2000" b="1" kern="1200">
                <a:solidFill>
                  <a:schemeClr val="tx1">
                    <a:lumMod val="65000"/>
                    <a:lumOff val="35000"/>
                  </a:schemeClr>
                </a:solidFill>
                <a:latin typeface="+mn-lt"/>
                <a:ea typeface="+mn-ea"/>
                <a:cs typeface="+mn-cs"/>
              </a:defRPr>
            </a:lvl1pPr>
            <a:lvl2pPr marL="457200" indent="0" algn="l" defTabSz="914400" rtl="0" eaLnBrk="1" latinLnBrk="0" hangingPunct="1">
              <a:lnSpc>
                <a:spcPct val="90000"/>
              </a:lnSpc>
              <a:spcBef>
                <a:spcPts val="250"/>
              </a:spcBef>
              <a:spcAft>
                <a:spcPts val="250"/>
              </a:spcAft>
              <a:buClr>
                <a:schemeClr val="accent1"/>
              </a:buClr>
              <a:buFont typeface="Wingdings 2" pitchFamily="18" charset="2"/>
              <a:buNone/>
              <a:defRPr sz="2000" b="1" kern="1200">
                <a:solidFill>
                  <a:schemeClr val="tx1">
                    <a:lumMod val="65000"/>
                    <a:lumOff val="35000"/>
                  </a:schemeClr>
                </a:solidFill>
                <a:latin typeface="+mn-lt"/>
                <a:ea typeface="+mn-ea"/>
                <a:cs typeface="+mn-cs"/>
              </a:defRPr>
            </a:lvl2pPr>
            <a:lvl3pPr marL="914400" indent="0" algn="l" defTabSz="914400" rtl="0" eaLnBrk="1" latinLnBrk="0" hangingPunct="1">
              <a:lnSpc>
                <a:spcPct val="90000"/>
              </a:lnSpc>
              <a:spcBef>
                <a:spcPts val="250"/>
              </a:spcBef>
              <a:spcAft>
                <a:spcPts val="250"/>
              </a:spcAft>
              <a:buClr>
                <a:schemeClr val="accent1"/>
              </a:buClr>
              <a:buFont typeface="Wingdings 2" pitchFamily="18" charset="2"/>
              <a:buNone/>
              <a:defRPr sz="1800" b="1" kern="1200">
                <a:solidFill>
                  <a:schemeClr val="tx1">
                    <a:lumMod val="65000"/>
                    <a:lumOff val="35000"/>
                  </a:schemeClr>
                </a:solidFill>
                <a:latin typeface="+mn-lt"/>
                <a:ea typeface="+mn-ea"/>
                <a:cs typeface="+mn-cs"/>
              </a:defRPr>
            </a:lvl3pPr>
            <a:lvl4pPr marL="13716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4pPr>
            <a:lvl5pPr marL="18288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5pPr>
            <a:lvl6pPr marL="22860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6pPr>
            <a:lvl7pPr marL="27432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7pPr>
            <a:lvl8pPr marL="32004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8pPr>
            <a:lvl9pPr marL="36576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9pPr>
          </a:lstStyle>
          <a:p>
            <a:r>
              <a:rPr lang="en-US" sz="2800">
                <a:solidFill>
                  <a:schemeClr val="tx1"/>
                </a:solidFill>
                <a:latin typeface="Garamond" panose="02020404030301010803" pitchFamily="18" charset="0"/>
                <a:ea typeface="+mn-lt"/>
                <a:cs typeface="+mn-lt"/>
              </a:rPr>
              <a:t>Rules:</a:t>
            </a:r>
          </a:p>
          <a:p>
            <a:endParaRPr lang="en-US">
              <a:latin typeface="Garamond" panose="02020404030301010803" pitchFamily="18" charset="0"/>
              <a:ea typeface="+mn-lt"/>
              <a:cs typeface="+mn-lt"/>
            </a:endParaRPr>
          </a:p>
          <a:p>
            <a:pPr marL="342900" indent="-342900">
              <a:buFont typeface="Arial,Sans-Serif" pitchFamily="18" charset="2"/>
              <a:buChar char="•"/>
            </a:pPr>
            <a:r>
              <a:rPr lang="en-US" b="0">
                <a:latin typeface="Garamond"/>
                <a:ea typeface="+mn-lt"/>
                <a:cs typeface="+mn-lt"/>
              </a:rPr>
              <a:t>Controlling rule: </a:t>
            </a:r>
            <a:r>
              <a:rPr lang="en-US">
                <a:latin typeface="Garamond"/>
                <a:ea typeface="+mn-lt"/>
                <a:cs typeface="+mn-lt"/>
              </a:rPr>
              <a:t>Rule 15</a:t>
            </a:r>
            <a:endParaRPr lang="en-US">
              <a:latin typeface="Garamond"/>
            </a:endParaRPr>
          </a:p>
          <a:p>
            <a:pPr marL="800100" lvl="1" indent="-342900">
              <a:buFont typeface="Arial,Sans-Serif" pitchFamily="18" charset="2"/>
              <a:buChar char="•"/>
            </a:pPr>
            <a:r>
              <a:rPr lang="en-US" b="0">
                <a:latin typeface="Garamond" panose="02020404030301010803" pitchFamily="18" charset="0"/>
                <a:ea typeface="+mn-lt"/>
                <a:cs typeface="+mn-lt"/>
              </a:rPr>
              <a:t>Author's full name: F. Scott Fitzgerald</a:t>
            </a:r>
          </a:p>
          <a:p>
            <a:pPr marL="800100" lvl="1" indent="-342900">
              <a:buFont typeface="Arial,Sans-Serif" pitchFamily="18" charset="2"/>
              <a:buChar char="•"/>
            </a:pPr>
            <a:r>
              <a:rPr lang="en-US" b="0">
                <a:latin typeface="Garamond" panose="02020404030301010803" pitchFamily="18" charset="0"/>
                <a:ea typeface="+mn-lt"/>
                <a:cs typeface="+mn-lt"/>
              </a:rPr>
              <a:t>Title: The Great Gatsby</a:t>
            </a:r>
          </a:p>
          <a:p>
            <a:pPr marL="800100" lvl="1" indent="-342900">
              <a:buFont typeface="Arial,Sans-Serif" pitchFamily="18" charset="2"/>
              <a:buChar char="•"/>
            </a:pPr>
            <a:r>
              <a:rPr lang="en-US" b="0">
                <a:latin typeface="Garamond" panose="02020404030301010803" pitchFamily="18" charset="0"/>
                <a:ea typeface="+mn-lt"/>
                <a:cs typeface="+mn-lt"/>
              </a:rPr>
              <a:t>Page cited (</a:t>
            </a:r>
            <a:r>
              <a:rPr lang="en-US" b="0" err="1">
                <a:latin typeface="Garamond" panose="02020404030301010803" pitchFamily="18" charset="0"/>
                <a:ea typeface="+mn-lt"/>
                <a:cs typeface="+mn-lt"/>
              </a:rPr>
              <a:t>pincite</a:t>
            </a:r>
            <a:r>
              <a:rPr lang="en-US" b="0">
                <a:latin typeface="Garamond" panose="02020404030301010803" pitchFamily="18" charset="0"/>
                <a:ea typeface="+mn-lt"/>
                <a:cs typeface="+mn-lt"/>
              </a:rPr>
              <a:t>): 117</a:t>
            </a:r>
          </a:p>
          <a:p>
            <a:pPr marL="800100" lvl="1" indent="-342900">
              <a:buFont typeface="Arial,Sans-Serif" pitchFamily="18" charset="2"/>
              <a:buChar char="•"/>
            </a:pPr>
            <a:r>
              <a:rPr lang="en-US" b="0">
                <a:latin typeface="Garamond" panose="02020404030301010803" pitchFamily="18" charset="0"/>
                <a:ea typeface="+mn-lt"/>
                <a:cs typeface="+mn-lt"/>
              </a:rPr>
              <a:t>Year of Publication: 1925</a:t>
            </a:r>
            <a:endParaRPr lang="en-US">
              <a:latin typeface="Garamond" panose="02020404030301010803" pitchFamily="18" charset="0"/>
            </a:endParaRPr>
          </a:p>
          <a:p>
            <a:pPr marL="342900" indent="-342900">
              <a:buFont typeface="Arial,Sans-Serif" pitchFamily="18" charset="2"/>
              <a:buChar char="•"/>
            </a:pPr>
            <a:r>
              <a:rPr lang="en-US">
                <a:latin typeface="Garamond"/>
                <a:ea typeface="+mn-lt"/>
                <a:cs typeface="+mn-lt"/>
              </a:rPr>
              <a:t>Rule 15.4(a)(iii):</a:t>
            </a:r>
            <a:r>
              <a:rPr lang="en-US" b="0">
                <a:latin typeface="Garamond"/>
                <a:ea typeface="+mn-lt"/>
                <a:cs typeface="+mn-lt"/>
              </a:rPr>
              <a:t> Publisher if not the original, and date of publication of edition cited: Scribner 2004</a:t>
            </a:r>
            <a:endParaRPr lang="en-US">
              <a:latin typeface="Garamond"/>
            </a:endParaRPr>
          </a:p>
          <a:p>
            <a:pPr marL="342900" indent="-342900">
              <a:buFont typeface="Arial,Sans-Serif" pitchFamily="18" charset="2"/>
              <a:buChar char="•"/>
            </a:pPr>
            <a:r>
              <a:rPr lang="en-US">
                <a:latin typeface="Garamond"/>
                <a:ea typeface="+mn-lt"/>
                <a:cs typeface="+mn-lt"/>
              </a:rPr>
              <a:t>Rule 2.1(b): </a:t>
            </a:r>
            <a:r>
              <a:rPr lang="en-US" b="0">
                <a:latin typeface="Garamond"/>
                <a:ea typeface="+mn-lt"/>
                <a:cs typeface="+mn-lt"/>
              </a:rPr>
              <a:t>Large and small capitals for both author and title: </a:t>
            </a:r>
            <a:r>
              <a:rPr lang="en-US" b="0" cap="small">
                <a:latin typeface="Garamond"/>
                <a:ea typeface="+mn-lt"/>
                <a:cs typeface="+mn-lt"/>
              </a:rPr>
              <a:t>F. Scott Fitzgerald</a:t>
            </a:r>
            <a:r>
              <a:rPr lang="en-US" b="0">
                <a:latin typeface="Garamond"/>
                <a:ea typeface="+mn-lt"/>
                <a:cs typeface="+mn-lt"/>
              </a:rPr>
              <a:t>, </a:t>
            </a:r>
            <a:r>
              <a:rPr lang="en-US" b="0" cap="small">
                <a:latin typeface="Garamond"/>
                <a:ea typeface="+mn-lt"/>
                <a:cs typeface="+mn-lt"/>
              </a:rPr>
              <a:t>The Great Gatsby</a:t>
            </a:r>
            <a:endParaRPr lang="en-US" b="0">
              <a:latin typeface="Garamond"/>
              <a:ea typeface="+mn-lt"/>
              <a:cs typeface="+mn-lt"/>
            </a:endParaRPr>
          </a:p>
          <a:p>
            <a:pPr marL="342900" indent="-342900">
              <a:buFont typeface="Arial,Sans-Serif" pitchFamily="18" charset="2"/>
              <a:buChar char="•"/>
            </a:pPr>
            <a:r>
              <a:rPr lang="en-US">
                <a:latin typeface="Garamond"/>
              </a:rPr>
              <a:t>Rule 3.2(a): </a:t>
            </a:r>
            <a:r>
              <a:rPr lang="en-US" b="0">
                <a:latin typeface="Garamond"/>
              </a:rPr>
              <a:t>Give the page number before the date parenthetical, without an introductory abbreviation like "p.": 117</a:t>
            </a:r>
          </a:p>
        </p:txBody>
      </p:sp>
      <p:sp>
        <p:nvSpPr>
          <p:cNvPr id="11" name="Title 1">
            <a:extLst>
              <a:ext uri="{FF2B5EF4-FFF2-40B4-BE49-F238E27FC236}">
                <a16:creationId xmlns:a16="http://schemas.microsoft.com/office/drawing/2014/main" id="{52B800A3-81F1-3545-93D4-C339F4E1B64B}"/>
              </a:ext>
            </a:extLst>
          </p:cNvPr>
          <p:cNvSpPr>
            <a:spLocks noGrp="1"/>
          </p:cNvSpPr>
          <p:nvPr>
            <p:ph type="title"/>
          </p:nvPr>
        </p:nvSpPr>
        <p:spPr>
          <a:xfrm>
            <a:off x="738112" y="673149"/>
            <a:ext cx="6007745" cy="1000978"/>
          </a:xfrm>
        </p:spPr>
        <p:txBody>
          <a:bodyPr>
            <a:noAutofit/>
          </a:bodyPr>
          <a:lstStyle/>
          <a:p>
            <a:r>
              <a:rPr lang="en-US" b="1">
                <a:cs typeface="Calibri Light"/>
              </a:rPr>
              <a:t>Example 1</a:t>
            </a:r>
            <a:endParaRPr lang="en-US">
              <a:cs typeface="Calibri Light"/>
            </a:endParaRPr>
          </a:p>
        </p:txBody>
      </p:sp>
    </p:spTree>
    <p:extLst>
      <p:ext uri="{BB962C8B-B14F-4D97-AF65-F5344CB8AC3E}">
        <p14:creationId xmlns:p14="http://schemas.microsoft.com/office/powerpoint/2010/main" val="36217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FFA6EFB-F964-42F1-A2F3-759AAE76B198}"/>
              </a:ext>
            </a:extLst>
          </p:cNvPr>
          <p:cNvSpPr>
            <a:spLocks noGrp="1"/>
          </p:cNvSpPr>
          <p:nvPr>
            <p:ph type="body" idx="1"/>
          </p:nvPr>
        </p:nvSpPr>
        <p:spPr>
          <a:xfrm>
            <a:off x="677716" y="2094434"/>
            <a:ext cx="5418284" cy="3309809"/>
          </a:xfrm>
        </p:spPr>
        <p:txBody>
          <a:bodyPr anchor="t">
            <a:normAutofit/>
          </a:bodyPr>
          <a:lstStyle/>
          <a:p>
            <a:r>
              <a:rPr lang="en-US" sz="2800"/>
              <a:t>Original Citation:</a:t>
            </a:r>
          </a:p>
          <a:p>
            <a:pPr lvl="0">
              <a:lnSpc>
                <a:spcPct val="100000"/>
              </a:lnSpc>
            </a:pPr>
            <a:r>
              <a:rPr lang="en-US" sz="2600" b="0" i="1">
                <a:solidFill>
                  <a:srgbClr val="000000"/>
                </a:solidFill>
                <a:ea typeface="+mn-lt"/>
                <a:cs typeface="Calibri" panose="020F0502020204030204"/>
              </a:rPr>
              <a:t>See, </a:t>
            </a:r>
            <a:r>
              <a:rPr lang="en-US" sz="2600" b="0">
                <a:solidFill>
                  <a:srgbClr val="000000"/>
                </a:solidFill>
                <a:ea typeface="+mn-lt"/>
                <a:cs typeface="Calibri" panose="020F0502020204030204"/>
              </a:rPr>
              <a:t>Matthew D. Adler, n.8 at 32.</a:t>
            </a:r>
            <a:endParaRPr lang="en-US" sz="2600" b="0">
              <a:solidFill>
                <a:srgbClr val="000000"/>
              </a:solidFill>
            </a:endParaRPr>
          </a:p>
          <a:p>
            <a:pPr lvl="0"/>
            <a:endParaRPr lang="en-US" sz="2600" b="0">
              <a:solidFill>
                <a:srgbClr val="000000"/>
              </a:solidFill>
              <a:ea typeface="+mn-lt"/>
              <a:cs typeface="Calibri" panose="020F0502020204030204"/>
            </a:endParaRPr>
          </a:p>
          <a:p>
            <a:pPr lvl="0"/>
            <a:r>
              <a:rPr lang="en-US" sz="2800"/>
              <a:t>Corrected Citation:</a:t>
            </a:r>
            <a:endParaRPr lang="en-US" sz="2800" b="0" cap="small">
              <a:ea typeface="+mn-lt"/>
              <a:cs typeface="Calibri" panose="020F0502020204030204"/>
            </a:endParaRPr>
          </a:p>
          <a:p>
            <a:pPr lvl="0">
              <a:lnSpc>
                <a:spcPct val="100000"/>
              </a:lnSpc>
            </a:pPr>
            <a:r>
              <a:rPr lang="en-US" sz="2600" b="0" i="1">
                <a:solidFill>
                  <a:srgbClr val="000000"/>
                </a:solidFill>
                <a:ea typeface="+mn-lt"/>
                <a:cs typeface="Calibri" panose="020F0502020204030204"/>
              </a:rPr>
              <a:t>See</a:t>
            </a:r>
            <a:r>
              <a:rPr lang="en-US" sz="2600" b="0">
                <a:solidFill>
                  <a:srgbClr val="000000"/>
                </a:solidFill>
                <a:ea typeface="+mn-lt"/>
                <a:cs typeface="Calibri" panose="020F0502020204030204"/>
              </a:rPr>
              <a:t> Adler, </a:t>
            </a:r>
            <a:r>
              <a:rPr lang="en-US" sz="2600" b="0" i="1">
                <a:solidFill>
                  <a:srgbClr val="000000"/>
                </a:solidFill>
                <a:ea typeface="+mn-lt"/>
                <a:cs typeface="Calibri" panose="020F0502020204030204"/>
              </a:rPr>
              <a:t>supra</a:t>
            </a:r>
            <a:r>
              <a:rPr lang="en-US" sz="2600" b="0">
                <a:solidFill>
                  <a:srgbClr val="000000"/>
                </a:solidFill>
                <a:ea typeface="+mn-lt"/>
                <a:cs typeface="Calibri" panose="020F0502020204030204"/>
              </a:rPr>
              <a:t> note 8, at 32.</a:t>
            </a:r>
          </a:p>
          <a:p>
            <a:pPr lvl="0"/>
            <a:endParaRPr lang="en-US" sz="2600" b="0">
              <a:solidFill>
                <a:srgbClr val="000000"/>
              </a:solidFill>
            </a:endParaRPr>
          </a:p>
          <a:p>
            <a:endParaRPr lang="en-US"/>
          </a:p>
        </p:txBody>
      </p:sp>
      <p:sp>
        <p:nvSpPr>
          <p:cNvPr id="10" name="Text Placeholder 4">
            <a:extLst>
              <a:ext uri="{FF2B5EF4-FFF2-40B4-BE49-F238E27FC236}">
                <a16:creationId xmlns:a16="http://schemas.microsoft.com/office/drawing/2014/main" id="{44A0EA62-6A31-426A-901C-62FE90DFA0FC}"/>
              </a:ext>
            </a:extLst>
          </p:cNvPr>
          <p:cNvSpPr txBox="1">
            <a:spLocks/>
          </p:cNvSpPr>
          <p:nvPr/>
        </p:nvSpPr>
        <p:spPr>
          <a:xfrm>
            <a:off x="6487064" y="1173638"/>
            <a:ext cx="5200159" cy="4325941"/>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0"/>
              </a:spcBef>
              <a:buClr>
                <a:schemeClr val="accent1"/>
              </a:buClr>
              <a:buFont typeface="Wingdings 2" pitchFamily="18" charset="2"/>
              <a:buNone/>
              <a:defRPr sz="2000" b="1" kern="1200">
                <a:solidFill>
                  <a:schemeClr val="tx1">
                    <a:lumMod val="65000"/>
                    <a:lumOff val="35000"/>
                  </a:schemeClr>
                </a:solidFill>
                <a:latin typeface="+mn-lt"/>
                <a:ea typeface="+mn-ea"/>
                <a:cs typeface="+mn-cs"/>
              </a:defRPr>
            </a:lvl1pPr>
            <a:lvl2pPr marL="457200" indent="0" algn="l" defTabSz="914400" rtl="0" eaLnBrk="1" latinLnBrk="0" hangingPunct="1">
              <a:lnSpc>
                <a:spcPct val="90000"/>
              </a:lnSpc>
              <a:spcBef>
                <a:spcPts val="250"/>
              </a:spcBef>
              <a:spcAft>
                <a:spcPts val="250"/>
              </a:spcAft>
              <a:buClr>
                <a:schemeClr val="accent1"/>
              </a:buClr>
              <a:buFont typeface="Wingdings 2" pitchFamily="18" charset="2"/>
              <a:buNone/>
              <a:defRPr sz="2000" b="1" kern="1200">
                <a:solidFill>
                  <a:schemeClr val="tx1">
                    <a:lumMod val="65000"/>
                    <a:lumOff val="35000"/>
                  </a:schemeClr>
                </a:solidFill>
                <a:latin typeface="+mn-lt"/>
                <a:ea typeface="+mn-ea"/>
                <a:cs typeface="+mn-cs"/>
              </a:defRPr>
            </a:lvl2pPr>
            <a:lvl3pPr marL="914400" indent="0" algn="l" defTabSz="914400" rtl="0" eaLnBrk="1" latinLnBrk="0" hangingPunct="1">
              <a:lnSpc>
                <a:spcPct val="90000"/>
              </a:lnSpc>
              <a:spcBef>
                <a:spcPts val="250"/>
              </a:spcBef>
              <a:spcAft>
                <a:spcPts val="250"/>
              </a:spcAft>
              <a:buClr>
                <a:schemeClr val="accent1"/>
              </a:buClr>
              <a:buFont typeface="Wingdings 2" pitchFamily="18" charset="2"/>
              <a:buNone/>
              <a:defRPr sz="1800" b="1" kern="1200">
                <a:solidFill>
                  <a:schemeClr val="tx1">
                    <a:lumMod val="65000"/>
                    <a:lumOff val="35000"/>
                  </a:schemeClr>
                </a:solidFill>
                <a:latin typeface="+mn-lt"/>
                <a:ea typeface="+mn-ea"/>
                <a:cs typeface="+mn-cs"/>
              </a:defRPr>
            </a:lvl3pPr>
            <a:lvl4pPr marL="13716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4pPr>
            <a:lvl5pPr marL="18288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5pPr>
            <a:lvl6pPr marL="22860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6pPr>
            <a:lvl7pPr marL="27432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7pPr>
            <a:lvl8pPr marL="32004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8pPr>
            <a:lvl9pPr marL="36576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9pPr>
          </a:lstStyle>
          <a:p>
            <a:r>
              <a:rPr lang="en-US" sz="2800">
                <a:solidFill>
                  <a:schemeClr val="tx1"/>
                </a:solidFill>
                <a:latin typeface="Garamond" panose="02020404030301010803" pitchFamily="18" charset="0"/>
                <a:ea typeface="+mn-lt"/>
                <a:cs typeface="+mn-lt"/>
              </a:rPr>
              <a:t>Rules:</a:t>
            </a:r>
          </a:p>
          <a:p>
            <a:endParaRPr lang="en-US">
              <a:latin typeface="Garamond" panose="02020404030301010803" pitchFamily="18" charset="0"/>
              <a:ea typeface="+mn-lt"/>
              <a:cs typeface="+mn-lt"/>
            </a:endParaRPr>
          </a:p>
          <a:p>
            <a:pPr marL="342900" indent="-342900">
              <a:buFont typeface="Arial,Sans-Serif" pitchFamily="18" charset="2"/>
              <a:buChar char="•"/>
            </a:pPr>
            <a:r>
              <a:rPr lang="en-US" b="0">
                <a:latin typeface="Garamond"/>
                <a:ea typeface="+mn-lt"/>
                <a:cs typeface="+mn-lt"/>
              </a:rPr>
              <a:t>Controlling rule: </a:t>
            </a:r>
            <a:r>
              <a:rPr lang="en-US">
                <a:latin typeface="Garamond"/>
                <a:ea typeface="+mn-lt"/>
                <a:cs typeface="+mn-lt"/>
              </a:rPr>
              <a:t>Rule 4.2(a)</a:t>
            </a:r>
          </a:p>
          <a:p>
            <a:pPr marL="800100" lvl="1" indent="-342900">
              <a:buFont typeface="Arial,Sans-Serif" pitchFamily="18" charset="2"/>
              <a:buChar char="•"/>
            </a:pPr>
            <a:r>
              <a:rPr lang="en-US" b="0">
                <a:latin typeface="Garamond"/>
                <a:ea typeface="+mn-lt"/>
                <a:cs typeface="+mn-lt"/>
              </a:rPr>
              <a:t>Author last name: Adler</a:t>
            </a:r>
          </a:p>
          <a:p>
            <a:pPr marL="800100" lvl="1" indent="-342900">
              <a:buFont typeface="Arial,Sans-Serif" pitchFamily="18" charset="2"/>
              <a:buChar char="•"/>
            </a:pPr>
            <a:r>
              <a:rPr lang="en-US" b="0">
                <a:latin typeface="Garamond" panose="02020404030301010803" pitchFamily="18" charset="0"/>
                <a:ea typeface="+mn-lt"/>
                <a:cs typeface="+mn-lt"/>
              </a:rPr>
              <a:t>Comma</a:t>
            </a:r>
          </a:p>
          <a:p>
            <a:pPr marL="800100" lvl="1" indent="-342900">
              <a:buFont typeface="Arial,Sans-Serif" pitchFamily="18" charset="2"/>
              <a:buChar char="•"/>
            </a:pPr>
            <a:r>
              <a:rPr lang="en-US" b="0">
                <a:latin typeface="Garamond"/>
                <a:ea typeface="+mn-lt"/>
                <a:cs typeface="+mn-lt"/>
              </a:rPr>
              <a:t>"supra" </a:t>
            </a:r>
          </a:p>
          <a:p>
            <a:pPr marL="800100" lvl="1" indent="-342900">
              <a:buFont typeface="Arial,Sans-Serif" pitchFamily="18" charset="2"/>
              <a:buChar char="•"/>
            </a:pPr>
            <a:r>
              <a:rPr lang="en-US" b="0">
                <a:latin typeface="Garamond"/>
                <a:ea typeface="+mn-lt"/>
                <a:cs typeface="+mn-lt"/>
              </a:rPr>
              <a:t>Footnote in which full citation can be found: note 8</a:t>
            </a:r>
          </a:p>
          <a:p>
            <a:pPr marL="800100" lvl="1" indent="-342900">
              <a:buFont typeface="Arial,Sans-Serif" pitchFamily="18" charset="2"/>
              <a:buChar char="•"/>
            </a:pPr>
            <a:r>
              <a:rPr lang="en-US" b="0">
                <a:latin typeface="Garamond" panose="02020404030301010803" pitchFamily="18" charset="0"/>
                <a:ea typeface="+mn-lt"/>
                <a:cs typeface="+mn-lt"/>
              </a:rPr>
              <a:t>Comma</a:t>
            </a:r>
          </a:p>
          <a:p>
            <a:pPr marL="800100" lvl="1" indent="-342900">
              <a:buFont typeface="Arial,Sans-Serif" pitchFamily="18" charset="2"/>
              <a:buChar char="•"/>
            </a:pPr>
            <a:r>
              <a:rPr lang="en-US" b="0">
                <a:latin typeface="Garamond"/>
                <a:ea typeface="+mn-lt"/>
                <a:cs typeface="+mn-lt"/>
              </a:rPr>
              <a:t>at [manner in which subsequent citation differs from the former – volume, paragraph, section, page number]: at 32.</a:t>
            </a:r>
          </a:p>
          <a:p>
            <a:pPr marL="342900" indent="-342900">
              <a:buFont typeface="Arial,Sans-Serif" pitchFamily="18" charset="2"/>
              <a:buChar char="•"/>
            </a:pPr>
            <a:r>
              <a:rPr lang="en-US">
                <a:latin typeface="Garamond"/>
                <a:ea typeface="+mn-lt"/>
                <a:cs typeface="+mn-lt"/>
              </a:rPr>
              <a:t>Rule 1.2:</a:t>
            </a:r>
            <a:r>
              <a:rPr lang="en-US" b="0">
                <a:latin typeface="Garamond"/>
                <a:ea typeface="+mn-lt"/>
                <a:cs typeface="+mn-lt"/>
              </a:rPr>
              <a:t> No comma after "see"</a:t>
            </a:r>
          </a:p>
        </p:txBody>
      </p:sp>
      <p:sp>
        <p:nvSpPr>
          <p:cNvPr id="11" name="Title 1">
            <a:extLst>
              <a:ext uri="{FF2B5EF4-FFF2-40B4-BE49-F238E27FC236}">
                <a16:creationId xmlns:a16="http://schemas.microsoft.com/office/drawing/2014/main" id="{52B800A3-81F1-3545-93D4-C339F4E1B64B}"/>
              </a:ext>
            </a:extLst>
          </p:cNvPr>
          <p:cNvSpPr>
            <a:spLocks noGrp="1"/>
          </p:cNvSpPr>
          <p:nvPr>
            <p:ph type="title"/>
          </p:nvPr>
        </p:nvSpPr>
        <p:spPr>
          <a:xfrm>
            <a:off x="738112" y="673149"/>
            <a:ext cx="6007745" cy="1000978"/>
          </a:xfrm>
        </p:spPr>
        <p:txBody>
          <a:bodyPr>
            <a:noAutofit/>
          </a:bodyPr>
          <a:lstStyle/>
          <a:p>
            <a:r>
              <a:rPr lang="en-US" b="1">
                <a:cs typeface="Calibri Light"/>
              </a:rPr>
              <a:t>Example 2</a:t>
            </a:r>
            <a:endParaRPr lang="en-US">
              <a:cs typeface="Calibri Light"/>
            </a:endParaRPr>
          </a:p>
        </p:txBody>
      </p:sp>
    </p:spTree>
    <p:extLst>
      <p:ext uri="{BB962C8B-B14F-4D97-AF65-F5344CB8AC3E}">
        <p14:creationId xmlns:p14="http://schemas.microsoft.com/office/powerpoint/2010/main" val="303666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nvGrpSpPr>
          <p:cNvPr id="10" name="Group 9">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1" name="Straight Connector 10">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 name="Title 1">
            <a:extLst>
              <a:ext uri="{FF2B5EF4-FFF2-40B4-BE49-F238E27FC236}">
                <a16:creationId xmlns:a16="http://schemas.microsoft.com/office/drawing/2014/main" id="{3A3CDED7-A750-4126-819F-3282EF93ED62}"/>
              </a:ext>
            </a:extLst>
          </p:cNvPr>
          <p:cNvSpPr>
            <a:spLocks noGrp="1"/>
          </p:cNvSpPr>
          <p:nvPr>
            <p:ph type="title"/>
          </p:nvPr>
        </p:nvSpPr>
        <p:spPr>
          <a:xfrm>
            <a:off x="1524000" y="1584683"/>
            <a:ext cx="9144000" cy="2551829"/>
          </a:xfrm>
        </p:spPr>
        <p:txBody>
          <a:bodyPr vert="horz" lIns="91440" tIns="45720" rIns="91440" bIns="45720" rtlCol="0" anchor="ctr">
            <a:normAutofit/>
          </a:bodyPr>
          <a:lstStyle/>
          <a:p>
            <a:pPr algn="ctr"/>
            <a:r>
              <a:rPr lang="en-US" sz="6600" b="1" i="1">
                <a:latin typeface="Garamond"/>
              </a:rPr>
              <a:t>Application Examples</a:t>
            </a:r>
            <a:endParaRPr lang="en-US" sz="6600" b="1" i="1" kern="1200"/>
          </a:p>
        </p:txBody>
      </p:sp>
    </p:spTree>
    <p:extLst>
      <p:ext uri="{BB962C8B-B14F-4D97-AF65-F5344CB8AC3E}">
        <p14:creationId xmlns:p14="http://schemas.microsoft.com/office/powerpoint/2010/main" val="3391102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07B9FB7-3CFE-6A15-670A-378485ADDC3E}"/>
              </a:ext>
            </a:extLst>
          </p:cNvPr>
          <p:cNvSpPr>
            <a:spLocks noGrp="1"/>
          </p:cNvSpPr>
          <p:nvPr>
            <p:ph type="body" idx="1"/>
          </p:nvPr>
        </p:nvSpPr>
        <p:spPr>
          <a:xfrm>
            <a:off x="761294" y="1273352"/>
            <a:ext cx="10515600" cy="1500187"/>
          </a:xfrm>
        </p:spPr>
        <p:txBody>
          <a:bodyPr vert="horz" lIns="91440" tIns="45720" rIns="91440" bIns="45720" rtlCol="0" anchor="t">
            <a:noAutofit/>
          </a:bodyPr>
          <a:lstStyle/>
          <a:p>
            <a:pPr algn="ctr"/>
            <a:r>
              <a:rPr lang="en-US" sz="3200">
                <a:solidFill>
                  <a:schemeClr val="tx1"/>
                </a:solidFill>
                <a:latin typeface="Times New Roman"/>
                <a:cs typeface="Times New Roman"/>
              </a:rPr>
              <a:t>Footnote 1 </a:t>
            </a:r>
          </a:p>
          <a:p>
            <a:endParaRPr lang="en-US" sz="3200" i="1">
              <a:solidFill>
                <a:schemeClr val="tx1"/>
              </a:solidFill>
              <a:latin typeface="Times New Roman"/>
              <a:cs typeface="Times New Roman"/>
            </a:endParaRPr>
          </a:p>
          <a:p>
            <a:r>
              <a:rPr lang="en-US" sz="3200" i="1">
                <a:solidFill>
                  <a:schemeClr val="tx1"/>
                </a:solidFill>
                <a:latin typeface="Times New Roman"/>
                <a:cs typeface="Times New Roman"/>
              </a:rPr>
              <a:t>See, </a:t>
            </a:r>
            <a:r>
              <a:rPr lang="en-US" sz="3200">
                <a:solidFill>
                  <a:schemeClr val="tx1"/>
                </a:solidFill>
                <a:latin typeface="Times New Roman"/>
                <a:cs typeface="Times New Roman"/>
              </a:rPr>
              <a:t>Kendall, Brent, </a:t>
            </a:r>
            <a:r>
              <a:rPr lang="en-US" sz="3200" i="1">
                <a:solidFill>
                  <a:schemeClr val="tx1"/>
                </a:solidFill>
                <a:latin typeface="Times New Roman"/>
                <a:cs typeface="Times New Roman"/>
              </a:rPr>
              <a:t>Judge Allows Travel-Industry Deal, Rejecting Justice Department Antitrust Complaint</a:t>
            </a:r>
            <a:r>
              <a:rPr lang="en-US" sz="3200">
                <a:solidFill>
                  <a:schemeClr val="tx1"/>
                </a:solidFill>
                <a:latin typeface="Times New Roman"/>
                <a:cs typeface="Times New Roman"/>
              </a:rPr>
              <a:t>, </a:t>
            </a:r>
            <a:r>
              <a:rPr lang="en-US" sz="3200" cap="small">
                <a:solidFill>
                  <a:schemeClr val="tx1"/>
                </a:solidFill>
                <a:latin typeface="Times New Roman"/>
                <a:cs typeface="Times New Roman"/>
              </a:rPr>
              <a:t>The Wall Street J.</a:t>
            </a:r>
            <a:r>
              <a:rPr lang="en-US" sz="3200">
                <a:solidFill>
                  <a:schemeClr val="tx1"/>
                </a:solidFill>
                <a:latin typeface="Times New Roman"/>
                <a:cs typeface="Times New Roman"/>
              </a:rPr>
              <a:t>, (last visited April 12, 2020).</a:t>
            </a:r>
          </a:p>
        </p:txBody>
      </p:sp>
    </p:spTree>
    <p:extLst>
      <p:ext uri="{BB962C8B-B14F-4D97-AF65-F5344CB8AC3E}">
        <p14:creationId xmlns:p14="http://schemas.microsoft.com/office/powerpoint/2010/main" val="6568111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FB57F-2C32-C880-3494-2E6AA0575B4E}"/>
              </a:ext>
            </a:extLst>
          </p:cNvPr>
          <p:cNvSpPr>
            <a:spLocks noGrp="1"/>
          </p:cNvSpPr>
          <p:nvPr>
            <p:ph type="title"/>
          </p:nvPr>
        </p:nvSpPr>
        <p:spPr>
          <a:xfrm>
            <a:off x="3216628" y="213959"/>
            <a:ext cx="10515600" cy="721960"/>
          </a:xfrm>
        </p:spPr>
        <p:txBody>
          <a:bodyPr>
            <a:normAutofit fontScale="90000"/>
          </a:bodyPr>
          <a:lstStyle/>
          <a:p>
            <a:r>
              <a:rPr lang="en-US">
                <a:latin typeface="Garamond"/>
              </a:rPr>
              <a:t>Footnote 1 Answer</a:t>
            </a:r>
            <a:endParaRPr lang="en-US"/>
          </a:p>
        </p:txBody>
      </p:sp>
      <p:sp>
        <p:nvSpPr>
          <p:cNvPr id="3" name="Text Placeholder 2">
            <a:extLst>
              <a:ext uri="{FF2B5EF4-FFF2-40B4-BE49-F238E27FC236}">
                <a16:creationId xmlns:a16="http://schemas.microsoft.com/office/drawing/2014/main" id="{BA1F9A3D-440C-05AF-838F-F784BE282F51}"/>
              </a:ext>
            </a:extLst>
          </p:cNvPr>
          <p:cNvSpPr>
            <a:spLocks noGrp="1"/>
          </p:cNvSpPr>
          <p:nvPr>
            <p:ph type="body" idx="1"/>
          </p:nvPr>
        </p:nvSpPr>
        <p:spPr>
          <a:xfrm>
            <a:off x="373239" y="1104019"/>
            <a:ext cx="5689600" cy="1500187"/>
          </a:xfrm>
        </p:spPr>
        <p:txBody>
          <a:bodyPr vert="horz" lIns="91440" tIns="45720" rIns="91440" bIns="45720" rtlCol="0" anchor="t">
            <a:normAutofit/>
          </a:bodyPr>
          <a:lstStyle/>
          <a:p>
            <a:r>
              <a:rPr lang="en-US" sz="1800" b="1" u="sng" dirty="0">
                <a:solidFill>
                  <a:schemeClr val="tx1"/>
                </a:solidFill>
                <a:latin typeface="Times New Roman"/>
                <a:cs typeface="Times New Roman"/>
              </a:rPr>
              <a:t>Original Citation</a:t>
            </a:r>
          </a:p>
          <a:p>
            <a:r>
              <a:rPr lang="en-US" sz="1800" i="1" dirty="0">
                <a:solidFill>
                  <a:schemeClr val="tx1"/>
                </a:solidFill>
                <a:latin typeface="Times New Roman"/>
                <a:cs typeface="Times New Roman"/>
              </a:rPr>
              <a:t>See, </a:t>
            </a:r>
            <a:r>
              <a:rPr lang="en-US" sz="1800" dirty="0">
                <a:solidFill>
                  <a:schemeClr val="tx1"/>
                </a:solidFill>
                <a:latin typeface="Times New Roman"/>
                <a:cs typeface="Times New Roman"/>
              </a:rPr>
              <a:t>Kendall, Brent, </a:t>
            </a:r>
            <a:r>
              <a:rPr lang="en-US" sz="1800" i="1" dirty="0">
                <a:solidFill>
                  <a:schemeClr val="tx1"/>
                </a:solidFill>
                <a:latin typeface="Times New Roman"/>
                <a:cs typeface="Times New Roman"/>
              </a:rPr>
              <a:t>Judge Allows Travel-Industry Deal, Rejecting Justice Department Antitrust Complaint</a:t>
            </a:r>
            <a:r>
              <a:rPr lang="en-US" sz="1800" dirty="0">
                <a:solidFill>
                  <a:schemeClr val="tx1"/>
                </a:solidFill>
                <a:latin typeface="Times New Roman"/>
                <a:cs typeface="Times New Roman"/>
              </a:rPr>
              <a:t>, </a:t>
            </a:r>
            <a:r>
              <a:rPr lang="en-US" sz="1800" cap="small" dirty="0">
                <a:solidFill>
                  <a:schemeClr val="tx1"/>
                </a:solidFill>
                <a:latin typeface="Times New Roman"/>
                <a:cs typeface="Times New Roman"/>
              </a:rPr>
              <a:t>The Wall Street J.</a:t>
            </a:r>
            <a:r>
              <a:rPr lang="en-US" sz="1800" dirty="0">
                <a:solidFill>
                  <a:schemeClr val="tx1"/>
                </a:solidFill>
                <a:latin typeface="Times New Roman"/>
                <a:cs typeface="Times New Roman"/>
              </a:rPr>
              <a:t>, (April 8, 2020).</a:t>
            </a:r>
          </a:p>
        </p:txBody>
      </p:sp>
      <p:sp>
        <p:nvSpPr>
          <p:cNvPr id="4" name="TextBox 3">
            <a:extLst>
              <a:ext uri="{FF2B5EF4-FFF2-40B4-BE49-F238E27FC236}">
                <a16:creationId xmlns:a16="http://schemas.microsoft.com/office/drawing/2014/main" id="{410919D3-270A-7130-4ACC-6879AF4F1874}"/>
              </a:ext>
            </a:extLst>
          </p:cNvPr>
          <p:cNvSpPr txBox="1"/>
          <p:nvPr/>
        </p:nvSpPr>
        <p:spPr>
          <a:xfrm>
            <a:off x="6448777" y="938389"/>
            <a:ext cx="4967111"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u="sng">
                <a:latin typeface="Times New Roman"/>
                <a:cs typeface="Calibri"/>
              </a:rPr>
              <a:t>Corrected Citation</a:t>
            </a:r>
          </a:p>
          <a:p>
            <a:endParaRPr lang="en-US" b="1" u="sng">
              <a:latin typeface="Times New Roman"/>
              <a:ea typeface="+mn-lt"/>
              <a:cs typeface="+mn-lt"/>
            </a:endParaRPr>
          </a:p>
          <a:p>
            <a:r>
              <a:rPr lang="en-US" i="1">
                <a:latin typeface="Times New Roman"/>
                <a:ea typeface="+mn-lt"/>
                <a:cs typeface="+mn-lt"/>
              </a:rPr>
              <a:t>See </a:t>
            </a:r>
            <a:r>
              <a:rPr lang="en-US">
                <a:solidFill>
                  <a:srgbClr val="FF0000"/>
                </a:solidFill>
                <a:latin typeface="Times New Roman"/>
                <a:ea typeface="+mn-lt"/>
                <a:cs typeface="+mn-lt"/>
              </a:rPr>
              <a:t>Brent Kendall</a:t>
            </a:r>
            <a:r>
              <a:rPr lang="en-US">
                <a:latin typeface="Times New Roman"/>
                <a:ea typeface="+mn-lt"/>
                <a:cs typeface="+mn-lt"/>
              </a:rPr>
              <a:t>, </a:t>
            </a:r>
            <a:r>
              <a:rPr lang="en-US" i="1">
                <a:latin typeface="Times New Roman"/>
                <a:ea typeface="+mn-lt"/>
                <a:cs typeface="+mn-lt"/>
              </a:rPr>
              <a:t>Judge Allows Travel-Industry Deal, Rejecting Justice Department Antitrust Complaint</a:t>
            </a:r>
            <a:r>
              <a:rPr lang="en-US">
                <a:latin typeface="Times New Roman"/>
                <a:ea typeface="+mn-lt"/>
                <a:cs typeface="+mn-lt"/>
              </a:rPr>
              <a:t>, </a:t>
            </a:r>
            <a:r>
              <a:rPr lang="en-US" cap="small">
                <a:latin typeface="Times New Roman"/>
                <a:ea typeface="+mn-lt"/>
                <a:cs typeface="+mn-lt"/>
              </a:rPr>
              <a:t>Wall </a:t>
            </a:r>
            <a:r>
              <a:rPr lang="en-US" cap="small">
                <a:solidFill>
                  <a:srgbClr val="FF0000"/>
                </a:solidFill>
                <a:latin typeface="Times New Roman"/>
                <a:ea typeface="+mn-lt"/>
                <a:cs typeface="+mn-lt"/>
              </a:rPr>
              <a:t>St. </a:t>
            </a:r>
            <a:r>
              <a:rPr lang="en-US" cap="small">
                <a:latin typeface="Times New Roman"/>
                <a:ea typeface="+mn-lt"/>
                <a:cs typeface="+mn-lt"/>
              </a:rPr>
              <a:t>J.</a:t>
            </a:r>
            <a:r>
              <a:rPr lang="en-US">
                <a:latin typeface="Times New Roman"/>
                <a:ea typeface="+mn-lt"/>
                <a:cs typeface="+mn-lt"/>
              </a:rPr>
              <a:t> (</a:t>
            </a:r>
            <a:r>
              <a:rPr lang="en-US">
                <a:solidFill>
                  <a:srgbClr val="FF0000"/>
                </a:solidFill>
                <a:latin typeface="Times New Roman"/>
                <a:ea typeface="+mn-lt"/>
                <a:cs typeface="+mn-lt"/>
              </a:rPr>
              <a:t>Apr. 8, </a:t>
            </a:r>
            <a:r>
              <a:rPr lang="en-US">
                <a:latin typeface="Times New Roman"/>
                <a:ea typeface="+mn-lt"/>
                <a:cs typeface="+mn-lt"/>
              </a:rPr>
              <a:t>2020, </a:t>
            </a:r>
            <a:r>
              <a:rPr lang="en-US">
                <a:solidFill>
                  <a:srgbClr val="FF0000"/>
                </a:solidFill>
                <a:latin typeface="Times New Roman"/>
                <a:ea typeface="+mn-lt"/>
                <a:cs typeface="+mn-lt"/>
              </a:rPr>
              <a:t>3:57 PM</a:t>
            </a:r>
            <a:r>
              <a:rPr lang="en-US">
                <a:latin typeface="Times New Roman"/>
                <a:ea typeface="+mn-lt"/>
                <a:cs typeface="+mn-lt"/>
              </a:rPr>
              <a:t>), </a:t>
            </a:r>
            <a:r>
              <a:rPr lang="en-US">
                <a:solidFill>
                  <a:srgbClr val="FF0000"/>
                </a:solidFill>
                <a:latin typeface="Times New Roman"/>
                <a:ea typeface="+mn-lt"/>
                <a:cs typeface="+mn-lt"/>
              </a:rPr>
              <a:t>https://www.wsj.com/articles/judge-allows-travel-industry-deal-rejecting-justice-department-antitrust-complaint-11586375871</a:t>
            </a:r>
            <a:r>
              <a:rPr lang="en-US">
                <a:latin typeface="Times New Roman"/>
                <a:ea typeface="+mn-lt"/>
                <a:cs typeface="+mn-lt"/>
              </a:rPr>
              <a:t>.</a:t>
            </a:r>
            <a:endParaRPr lang="en-US">
              <a:latin typeface="Times New Roman"/>
            </a:endParaRPr>
          </a:p>
        </p:txBody>
      </p:sp>
      <p:sp>
        <p:nvSpPr>
          <p:cNvPr id="5" name="TextBox 4">
            <a:extLst>
              <a:ext uri="{FF2B5EF4-FFF2-40B4-BE49-F238E27FC236}">
                <a16:creationId xmlns:a16="http://schemas.microsoft.com/office/drawing/2014/main" id="{6B9672A4-5AC2-B534-ED7F-8DD4A1678036}"/>
              </a:ext>
            </a:extLst>
          </p:cNvPr>
          <p:cNvSpPr txBox="1"/>
          <p:nvPr/>
        </p:nvSpPr>
        <p:spPr>
          <a:xfrm>
            <a:off x="656167" y="3697111"/>
            <a:ext cx="10879666"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Times New Roman"/>
                <a:ea typeface="+mn-lt"/>
                <a:cs typeface="+mn-lt"/>
              </a:rPr>
              <a:t>Rule 18.2.1(b)(ii)</a:t>
            </a:r>
            <a:r>
              <a:rPr lang="en-US" dirty="0">
                <a:latin typeface="Times New Roman"/>
                <a:ea typeface="+mn-lt"/>
                <a:cs typeface="+mn-lt"/>
              </a:rPr>
              <a:t>: online sources with print characteristics, such as an online newspaper article, should have the URL appended.</a:t>
            </a:r>
            <a:endParaRPr lang="en-US" dirty="0">
              <a:latin typeface="Times New Roman"/>
              <a:cs typeface="Times New Roman"/>
            </a:endParaRPr>
          </a:p>
          <a:p>
            <a:r>
              <a:rPr lang="en-US" b="1" dirty="0">
                <a:latin typeface="Times New Roman"/>
                <a:ea typeface="+mn-lt"/>
                <a:cs typeface="+mn-lt"/>
              </a:rPr>
              <a:t>Rule 18.2.2(a)</a:t>
            </a:r>
            <a:r>
              <a:rPr lang="en-US" dirty="0">
                <a:latin typeface="Times New Roman"/>
                <a:ea typeface="+mn-lt"/>
                <a:cs typeface="+mn-lt"/>
              </a:rPr>
              <a:t>: Abbreviate the name of an institutional author according to rule 15.1(d), which says to use table T6 and T10. According to T6, “Street” should be abbreviated to “St.” and “the” should be omitted.</a:t>
            </a:r>
            <a:endParaRPr lang="en-US" dirty="0">
              <a:latin typeface="Times New Roman"/>
              <a:cs typeface="Times New Roman"/>
            </a:endParaRPr>
          </a:p>
          <a:p>
            <a:r>
              <a:rPr lang="en-US" b="1" dirty="0">
                <a:latin typeface="Times New Roman"/>
                <a:ea typeface="+mn-lt"/>
                <a:cs typeface="+mn-lt"/>
              </a:rPr>
              <a:t>Rule 18.2.2(c)</a:t>
            </a:r>
            <a:r>
              <a:rPr lang="en-US" dirty="0">
                <a:latin typeface="Times New Roman"/>
                <a:ea typeface="+mn-lt"/>
                <a:cs typeface="+mn-lt"/>
              </a:rPr>
              <a:t>:  It is recommended that citations for internet sources include a timestamp whenever possible.</a:t>
            </a:r>
            <a:endParaRPr lang="en-US" dirty="0">
              <a:latin typeface="Times New Roman"/>
              <a:cs typeface="Times New Roman"/>
            </a:endParaRPr>
          </a:p>
          <a:p>
            <a:endParaRPr lang="en-US">
              <a:latin typeface="Times New Roman"/>
              <a:ea typeface="+mn-lt"/>
              <a:cs typeface="+mn-lt"/>
            </a:endParaRPr>
          </a:p>
          <a:p>
            <a:r>
              <a:rPr lang="en-US" b="1" dirty="0">
                <a:latin typeface="Times New Roman"/>
                <a:ea typeface="+mn-lt"/>
                <a:cs typeface="+mn-lt"/>
              </a:rPr>
              <a:t>Other</a:t>
            </a:r>
            <a:r>
              <a:rPr lang="en-US" dirty="0">
                <a:latin typeface="Times New Roman"/>
                <a:ea typeface="+mn-lt"/>
                <a:cs typeface="+mn-lt"/>
              </a:rPr>
              <a:t>: author names should be ordered first, last; no comma between institutional author and date parenthetical; no comma between “</a:t>
            </a:r>
            <a:r>
              <a:rPr lang="en-US" i="1" dirty="0">
                <a:latin typeface="Times New Roman"/>
                <a:ea typeface="+mn-lt"/>
                <a:cs typeface="+mn-lt"/>
              </a:rPr>
              <a:t>See</a:t>
            </a:r>
            <a:r>
              <a:rPr lang="en-US" dirty="0">
                <a:latin typeface="Times New Roman"/>
                <a:ea typeface="+mn-lt"/>
                <a:cs typeface="+mn-lt"/>
              </a:rPr>
              <a:t>” and the author; “April” should be abbreviated to “Apr.”</a:t>
            </a:r>
            <a:endParaRPr lang="en-US" dirty="0">
              <a:latin typeface="Times New Roman"/>
            </a:endParaRPr>
          </a:p>
        </p:txBody>
      </p:sp>
      <p:cxnSp>
        <p:nvCxnSpPr>
          <p:cNvPr id="7" name="Straight Arrow Connector 6">
            <a:extLst>
              <a:ext uri="{FF2B5EF4-FFF2-40B4-BE49-F238E27FC236}">
                <a16:creationId xmlns:a16="http://schemas.microsoft.com/office/drawing/2014/main" id="{8DBD962C-7E02-A4CD-5679-768D7F660E9B}"/>
              </a:ext>
            </a:extLst>
          </p:cNvPr>
          <p:cNvCxnSpPr/>
          <p:nvPr/>
        </p:nvCxnSpPr>
        <p:spPr>
          <a:xfrm>
            <a:off x="6175022" y="946855"/>
            <a:ext cx="25399" cy="2466620"/>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5F1DD72A-AC64-FD82-BEC1-E9364BCF0B88}"/>
              </a:ext>
            </a:extLst>
          </p:cNvPr>
          <p:cNvCxnSpPr>
            <a:cxnSpLocks/>
          </p:cNvCxnSpPr>
          <p:nvPr/>
        </p:nvCxnSpPr>
        <p:spPr>
          <a:xfrm flipH="1">
            <a:off x="619477" y="3402188"/>
            <a:ext cx="10572043" cy="46565"/>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11695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07B9FB7-3CFE-6A15-670A-378485ADDC3E}"/>
              </a:ext>
            </a:extLst>
          </p:cNvPr>
          <p:cNvSpPr>
            <a:spLocks noGrp="1"/>
          </p:cNvSpPr>
          <p:nvPr>
            <p:ph type="body" idx="1"/>
          </p:nvPr>
        </p:nvSpPr>
        <p:spPr>
          <a:xfrm>
            <a:off x="761294" y="1273352"/>
            <a:ext cx="10515600" cy="1500187"/>
          </a:xfrm>
        </p:spPr>
        <p:txBody>
          <a:bodyPr vert="horz" lIns="91440" tIns="45720" rIns="91440" bIns="45720" rtlCol="0" anchor="t">
            <a:noAutofit/>
          </a:bodyPr>
          <a:lstStyle/>
          <a:p>
            <a:pPr algn="ctr"/>
            <a:r>
              <a:rPr lang="en-US" sz="3200" b="1" u="sng">
                <a:solidFill>
                  <a:schemeClr val="tx1"/>
                </a:solidFill>
                <a:latin typeface="Times New Roman"/>
                <a:cs typeface="Times New Roman"/>
              </a:rPr>
              <a:t>Footnote 2 Practice</a:t>
            </a:r>
          </a:p>
          <a:p>
            <a:pPr algn="ctr"/>
            <a:endParaRPr lang="en-US" sz="3200">
              <a:solidFill>
                <a:schemeClr val="tx1"/>
              </a:solidFill>
              <a:latin typeface="Times New Roman"/>
              <a:cs typeface="Times New Roman"/>
            </a:endParaRPr>
          </a:p>
          <a:p>
            <a:r>
              <a:rPr lang="en-US" sz="3200">
                <a:solidFill>
                  <a:schemeClr val="tx1"/>
                </a:solidFill>
                <a:latin typeface="Times New Roman"/>
                <a:cs typeface="Times New Roman"/>
              </a:rPr>
              <a:t>Confirmation Hearings of Ruth Bader Ginsberg, S. </a:t>
            </a:r>
            <a:r>
              <a:rPr lang="en-US" sz="3200" err="1">
                <a:solidFill>
                  <a:schemeClr val="tx1"/>
                </a:solidFill>
                <a:latin typeface="Times New Roman"/>
                <a:cs typeface="Times New Roman"/>
              </a:rPr>
              <a:t>Hr’g</a:t>
            </a:r>
            <a:r>
              <a:rPr lang="en-US" sz="3200">
                <a:solidFill>
                  <a:schemeClr val="tx1"/>
                </a:solidFill>
                <a:latin typeface="Times New Roman"/>
                <a:cs typeface="Times New Roman"/>
              </a:rPr>
              <a:t> 103–482 at 40–41 (July 20–23, 1993) (statement of Sen. Dianne Feinstein), https://www.loc.gov/law/find/nominations/ginsburg/hearing.pdf.</a:t>
            </a:r>
            <a:endParaRPr lang="en-US">
              <a:solidFill>
                <a:schemeClr val="tx1"/>
              </a:solidFill>
              <a:latin typeface="Times New Roman"/>
            </a:endParaRPr>
          </a:p>
        </p:txBody>
      </p:sp>
    </p:spTree>
    <p:extLst>
      <p:ext uri="{BB962C8B-B14F-4D97-AF65-F5344CB8AC3E}">
        <p14:creationId xmlns:p14="http://schemas.microsoft.com/office/powerpoint/2010/main" val="2967344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FB57F-2C32-C880-3494-2E6AA0575B4E}"/>
              </a:ext>
            </a:extLst>
          </p:cNvPr>
          <p:cNvSpPr>
            <a:spLocks noGrp="1"/>
          </p:cNvSpPr>
          <p:nvPr>
            <p:ph type="title"/>
          </p:nvPr>
        </p:nvSpPr>
        <p:spPr>
          <a:xfrm>
            <a:off x="3216628" y="213959"/>
            <a:ext cx="10515600" cy="721960"/>
          </a:xfrm>
        </p:spPr>
        <p:txBody>
          <a:bodyPr>
            <a:normAutofit fontScale="90000"/>
          </a:bodyPr>
          <a:lstStyle/>
          <a:p>
            <a:r>
              <a:rPr lang="en-US">
                <a:latin typeface="Garamond"/>
              </a:rPr>
              <a:t>Footnote 2 Answer</a:t>
            </a:r>
            <a:endParaRPr lang="en-US"/>
          </a:p>
        </p:txBody>
      </p:sp>
      <p:sp>
        <p:nvSpPr>
          <p:cNvPr id="3" name="Text Placeholder 2">
            <a:extLst>
              <a:ext uri="{FF2B5EF4-FFF2-40B4-BE49-F238E27FC236}">
                <a16:creationId xmlns:a16="http://schemas.microsoft.com/office/drawing/2014/main" id="{BA1F9A3D-440C-05AF-838F-F784BE282F51}"/>
              </a:ext>
            </a:extLst>
          </p:cNvPr>
          <p:cNvSpPr>
            <a:spLocks noGrp="1"/>
          </p:cNvSpPr>
          <p:nvPr>
            <p:ph type="body" idx="1"/>
          </p:nvPr>
        </p:nvSpPr>
        <p:spPr>
          <a:xfrm>
            <a:off x="373239" y="1104019"/>
            <a:ext cx="5689600" cy="1500187"/>
          </a:xfrm>
        </p:spPr>
        <p:txBody>
          <a:bodyPr vert="horz" lIns="91440" tIns="45720" rIns="91440" bIns="45720" rtlCol="0" anchor="t">
            <a:normAutofit fontScale="92500"/>
          </a:bodyPr>
          <a:lstStyle/>
          <a:p>
            <a:r>
              <a:rPr lang="en-US" sz="1800" b="1" u="sng">
                <a:solidFill>
                  <a:schemeClr val="tx1"/>
                </a:solidFill>
                <a:latin typeface="Times New Roman"/>
                <a:cs typeface="Times New Roman"/>
              </a:rPr>
              <a:t>Original Citation</a:t>
            </a:r>
          </a:p>
          <a:p>
            <a:r>
              <a:rPr lang="en-US" sz="1800">
                <a:solidFill>
                  <a:schemeClr val="tx1"/>
                </a:solidFill>
                <a:latin typeface="Garamond"/>
                <a:cs typeface="Times New Roman"/>
              </a:rPr>
              <a:t>Confirmation Hearings of Ruth Bader Ginsberg, S. </a:t>
            </a:r>
            <a:r>
              <a:rPr lang="en-US" sz="1800" err="1">
                <a:solidFill>
                  <a:schemeClr val="tx1"/>
                </a:solidFill>
                <a:latin typeface="Garamond"/>
                <a:cs typeface="Times New Roman"/>
              </a:rPr>
              <a:t>Hr’g</a:t>
            </a:r>
            <a:r>
              <a:rPr lang="en-US" sz="1800">
                <a:solidFill>
                  <a:schemeClr val="tx1"/>
                </a:solidFill>
                <a:latin typeface="Garamond"/>
                <a:cs typeface="Times New Roman"/>
              </a:rPr>
              <a:t> 103–482 at 40–41 (July 20–23, 1993) (statement of Sen. Dianne Feinstein), https://www.loc.gov/law/find/nominations/ginsburg/hearing.pdf.</a:t>
            </a:r>
            <a:endParaRPr lang="en-US">
              <a:solidFill>
                <a:schemeClr val="tx1"/>
              </a:solidFill>
            </a:endParaRPr>
          </a:p>
        </p:txBody>
      </p:sp>
      <p:sp>
        <p:nvSpPr>
          <p:cNvPr id="4" name="TextBox 3">
            <a:extLst>
              <a:ext uri="{FF2B5EF4-FFF2-40B4-BE49-F238E27FC236}">
                <a16:creationId xmlns:a16="http://schemas.microsoft.com/office/drawing/2014/main" id="{410919D3-270A-7130-4ACC-6879AF4F1874}"/>
              </a:ext>
            </a:extLst>
          </p:cNvPr>
          <p:cNvSpPr txBox="1"/>
          <p:nvPr/>
        </p:nvSpPr>
        <p:spPr>
          <a:xfrm>
            <a:off x="6448777" y="938389"/>
            <a:ext cx="4967111"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u="sng">
                <a:latin typeface="Times New Roman"/>
                <a:cs typeface="Calibri"/>
              </a:rPr>
              <a:t>Corrected Citation</a:t>
            </a:r>
          </a:p>
          <a:p>
            <a:endParaRPr lang="en-US" b="1" u="sng">
              <a:latin typeface="Times New Roman"/>
              <a:ea typeface="+mn-lt"/>
              <a:cs typeface="+mn-lt"/>
            </a:endParaRPr>
          </a:p>
          <a:p>
            <a:r>
              <a:rPr lang="en-US" i="1">
                <a:solidFill>
                  <a:srgbClr val="FF0000"/>
                </a:solidFill>
                <a:ea typeface="+mn-lt"/>
                <a:cs typeface="+mn-lt"/>
              </a:rPr>
              <a:t>Nomination of Ruth Bader Ginsburg, to Be Associate Justice of the Supreme Court of the United States: Hearings Before the S. Comm. on the Judiciary</a:t>
            </a:r>
            <a:r>
              <a:rPr lang="en-US">
                <a:solidFill>
                  <a:srgbClr val="FF0000"/>
                </a:solidFill>
                <a:ea typeface="+mn-lt"/>
                <a:cs typeface="+mn-lt"/>
              </a:rPr>
              <a:t>, 103d Cong. </a:t>
            </a:r>
            <a:r>
              <a:rPr lang="en-US">
                <a:ea typeface="+mn-lt"/>
                <a:cs typeface="+mn-lt"/>
              </a:rPr>
              <a:t>40–41 (1993) (statement of Sen. Dianne Feinstein).  </a:t>
            </a:r>
            <a:endParaRPr lang="en-US"/>
          </a:p>
        </p:txBody>
      </p:sp>
      <p:sp>
        <p:nvSpPr>
          <p:cNvPr id="5" name="TextBox 4">
            <a:extLst>
              <a:ext uri="{FF2B5EF4-FFF2-40B4-BE49-F238E27FC236}">
                <a16:creationId xmlns:a16="http://schemas.microsoft.com/office/drawing/2014/main" id="{6B9672A4-5AC2-B534-ED7F-8DD4A1678036}"/>
              </a:ext>
            </a:extLst>
          </p:cNvPr>
          <p:cNvSpPr txBox="1"/>
          <p:nvPr/>
        </p:nvSpPr>
        <p:spPr>
          <a:xfrm>
            <a:off x="655166" y="3317499"/>
            <a:ext cx="10879666"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latin typeface="Times New Roman"/>
                <a:ea typeface="+mn-lt"/>
                <a:cs typeface="+mn-lt"/>
              </a:rPr>
              <a:t>Rule 13.3(a)</a:t>
            </a:r>
            <a:r>
              <a:rPr lang="en-US">
                <a:latin typeface="Times New Roman"/>
                <a:ea typeface="+mn-lt"/>
                <a:cs typeface="+mn-lt"/>
              </a:rPr>
              <a:t>: citation to federal committee hearing should include the entire subject matter title as it appears on the cover, the committee name, the number of Congress, the page number of the particular material being cited, and the year of publication.</a:t>
            </a:r>
          </a:p>
          <a:p>
            <a:r>
              <a:rPr lang="en-US">
                <a:latin typeface="Times New Roman"/>
                <a:ea typeface="+mn-lt"/>
                <a:cs typeface="+mn-lt"/>
              </a:rPr>
              <a:t>Committee meetings may be abbreviated according to tables T6, T9, and T10. According to T9, “Committee” should be abbreviated as “Comm.”</a:t>
            </a:r>
          </a:p>
          <a:p>
            <a:r>
              <a:rPr lang="en-US" b="1">
                <a:latin typeface="Times New Roman"/>
                <a:ea typeface="+mn-lt"/>
                <a:cs typeface="+mn-lt"/>
              </a:rPr>
              <a:t>Rule 6.2(b)(ii)</a:t>
            </a:r>
            <a:r>
              <a:rPr lang="en-US">
                <a:latin typeface="Times New Roman"/>
                <a:ea typeface="+mn-lt"/>
                <a:cs typeface="+mn-lt"/>
              </a:rPr>
              <a:t>: In citations, for figures representing ordinal numbers ending in the number three, use “3d,” not “3rd.”</a:t>
            </a:r>
            <a:endParaRPr lang="en-US">
              <a:latin typeface="Times New Roman"/>
              <a:cs typeface="Times New Roman"/>
            </a:endParaRPr>
          </a:p>
          <a:p>
            <a:r>
              <a:rPr lang="en-US" b="1">
                <a:latin typeface="Times New Roman"/>
                <a:ea typeface="+mn-lt"/>
                <a:cs typeface="+mn-lt"/>
              </a:rPr>
              <a:t>Rule 18.2.1(a)</a:t>
            </a:r>
            <a:r>
              <a:rPr lang="en-US">
                <a:latin typeface="Times New Roman"/>
                <a:ea typeface="+mn-lt"/>
                <a:cs typeface="+mn-lt"/>
              </a:rPr>
              <a:t>: When an authenticated, official, or exact copy of a source is available online, citation can be made as if to the original print source (without any URL information appended).</a:t>
            </a:r>
            <a:endParaRPr lang="en-US">
              <a:latin typeface="Times New Roman"/>
              <a:cs typeface="Times New Roman"/>
            </a:endParaRPr>
          </a:p>
          <a:p>
            <a:endParaRPr lang="en-US">
              <a:latin typeface="Times New Roman"/>
              <a:ea typeface="+mn-lt"/>
              <a:cs typeface="+mn-lt"/>
            </a:endParaRPr>
          </a:p>
          <a:p>
            <a:r>
              <a:rPr lang="en-US" b="1">
                <a:latin typeface="Times New Roman"/>
                <a:ea typeface="+mn-lt"/>
                <a:cs typeface="+mn-lt"/>
              </a:rPr>
              <a:t>Other: </a:t>
            </a:r>
            <a:r>
              <a:rPr lang="en-US">
                <a:latin typeface="Times New Roman"/>
                <a:ea typeface="+mn-lt"/>
                <a:cs typeface="+mn-lt"/>
              </a:rPr>
              <a:t>“Congress” is abbreviated as “Cong.”; rule 13.3 indicates that titles should be italicized and that a comma should be inserted between the title and the number of Congress.</a:t>
            </a:r>
            <a:endParaRPr lang="en-US">
              <a:latin typeface="Times New Roman"/>
            </a:endParaRPr>
          </a:p>
        </p:txBody>
      </p:sp>
      <p:cxnSp>
        <p:nvCxnSpPr>
          <p:cNvPr id="6" name="Straight Arrow Connector 5">
            <a:extLst>
              <a:ext uri="{FF2B5EF4-FFF2-40B4-BE49-F238E27FC236}">
                <a16:creationId xmlns:a16="http://schemas.microsoft.com/office/drawing/2014/main" id="{2F5F2073-52BB-CF8E-F43B-588EDBD18C82}"/>
              </a:ext>
            </a:extLst>
          </p:cNvPr>
          <p:cNvCxnSpPr/>
          <p:nvPr/>
        </p:nvCxnSpPr>
        <p:spPr>
          <a:xfrm>
            <a:off x="6175022" y="946855"/>
            <a:ext cx="11288" cy="2219676"/>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3AD9CEA4-34DA-CB60-E271-F9A1C4038E6A}"/>
              </a:ext>
            </a:extLst>
          </p:cNvPr>
          <p:cNvCxnSpPr>
            <a:cxnSpLocks/>
          </p:cNvCxnSpPr>
          <p:nvPr/>
        </p:nvCxnSpPr>
        <p:spPr>
          <a:xfrm flipH="1">
            <a:off x="619477" y="3148188"/>
            <a:ext cx="11080042" cy="46565"/>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2424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nvGrpSpPr>
          <p:cNvPr id="10" name="Group 9">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1" name="Straight Connector 10">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 name="Title 1">
            <a:extLst>
              <a:ext uri="{FF2B5EF4-FFF2-40B4-BE49-F238E27FC236}">
                <a16:creationId xmlns:a16="http://schemas.microsoft.com/office/drawing/2014/main" id="{3A3CDED7-A750-4126-819F-3282EF93ED62}"/>
              </a:ext>
            </a:extLst>
          </p:cNvPr>
          <p:cNvSpPr>
            <a:spLocks noGrp="1"/>
          </p:cNvSpPr>
          <p:nvPr>
            <p:ph type="title"/>
          </p:nvPr>
        </p:nvSpPr>
        <p:spPr>
          <a:xfrm>
            <a:off x="1524000" y="1584683"/>
            <a:ext cx="9144000" cy="2551829"/>
          </a:xfrm>
        </p:spPr>
        <p:txBody>
          <a:bodyPr vert="horz" lIns="91440" tIns="45720" rIns="91440" bIns="45720" rtlCol="0" anchor="ctr">
            <a:normAutofit fontScale="90000"/>
          </a:bodyPr>
          <a:lstStyle/>
          <a:p>
            <a:pPr algn="ctr"/>
            <a:r>
              <a:rPr lang="en-US" sz="6600" b="1" i="1" kern="1200">
                <a:latin typeface="Garamond"/>
              </a:rPr>
              <a:t>Practice</a:t>
            </a:r>
            <a:br>
              <a:rPr lang="en-US" sz="6600" b="1" i="1">
                <a:latin typeface="Garamond"/>
              </a:rPr>
            </a:br>
            <a:r>
              <a:rPr lang="en-US" sz="6600">
                <a:latin typeface="Garamond"/>
              </a:rPr>
              <a:t>http://nulawreview.org/resources-for-applicants-1</a:t>
            </a:r>
            <a:endParaRPr lang="en-US" sz="6600" b="1" i="1" kern="1200"/>
          </a:p>
        </p:txBody>
      </p:sp>
    </p:spTree>
    <p:extLst>
      <p:ext uri="{BB962C8B-B14F-4D97-AF65-F5344CB8AC3E}">
        <p14:creationId xmlns:p14="http://schemas.microsoft.com/office/powerpoint/2010/main" val="1991278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60" y="1209086"/>
            <a:ext cx="3876848" cy="4064925"/>
          </a:xfrm>
        </p:spPr>
        <p:txBody>
          <a:bodyPr anchor="ctr">
            <a:normAutofit/>
          </a:bodyPr>
          <a:lstStyle/>
          <a:p>
            <a:r>
              <a:rPr lang="en-US" sz="5000" b="1">
                <a:cs typeface="Calibri Light"/>
              </a:rPr>
              <a:t>Agenda</a:t>
            </a: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aphicFrame>
        <p:nvGraphicFramePr>
          <p:cNvPr id="5" name="Content Placeholder 2">
            <a:extLst>
              <a:ext uri="{FF2B5EF4-FFF2-40B4-BE49-F238E27FC236}">
                <a16:creationId xmlns:a16="http://schemas.microsoft.com/office/drawing/2014/main" id="{E45FA90D-4B0C-409D-8923-CADD56E408B4}"/>
              </a:ext>
            </a:extLst>
          </p:cNvPr>
          <p:cNvGraphicFramePr>
            <a:graphicFrameLocks noGrp="1"/>
          </p:cNvGraphicFramePr>
          <p:nvPr>
            <p:ph idx="1"/>
            <p:extLst>
              <p:ext uri="{D42A27DB-BD31-4B8C-83A1-F6EECF244321}">
                <p14:modId xmlns:p14="http://schemas.microsoft.com/office/powerpoint/2010/main" val="3934879194"/>
              </p:ext>
            </p:extLst>
          </p:nvPr>
        </p:nvGraphicFramePr>
        <p:xfrm>
          <a:off x="5614416" y="457200"/>
          <a:ext cx="6117336" cy="5696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666329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59" y="1209086"/>
            <a:ext cx="4122019" cy="4064925"/>
          </a:xfrm>
        </p:spPr>
        <p:txBody>
          <a:bodyPr anchor="ctr">
            <a:normAutofit/>
          </a:bodyPr>
          <a:lstStyle/>
          <a:p>
            <a:r>
              <a:rPr lang="en-US" sz="5000" b="1">
                <a:cs typeface="Calibri Light"/>
              </a:rPr>
              <a:t>Navigation Questions</a:t>
            </a:r>
            <a:endParaRPr lang="en-US" b="1"/>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78" name="Content Placeholder 77">
            <a:extLst>
              <a:ext uri="{FF2B5EF4-FFF2-40B4-BE49-F238E27FC236}">
                <a16:creationId xmlns:a16="http://schemas.microsoft.com/office/drawing/2014/main" id="{BA0C115E-3A17-443D-8CFB-08884358D0D5}"/>
              </a:ext>
            </a:extLst>
          </p:cNvPr>
          <p:cNvSpPr>
            <a:spLocks noGrp="1"/>
          </p:cNvSpPr>
          <p:nvPr>
            <p:ph idx="1"/>
          </p:nvPr>
        </p:nvSpPr>
        <p:spPr>
          <a:xfrm>
            <a:off x="5310737" y="1619474"/>
            <a:ext cx="5659155" cy="3160559"/>
          </a:xfrm>
        </p:spPr>
        <p:txBody>
          <a:bodyPr vert="horz" lIns="91440" tIns="45720" rIns="91440" bIns="45720" rtlCol="0" anchor="t">
            <a:normAutofit/>
          </a:bodyPr>
          <a:lstStyle/>
          <a:p>
            <a:pPr marL="685800">
              <a:lnSpc>
                <a:spcPct val="100000"/>
              </a:lnSpc>
            </a:pPr>
            <a:endParaRPr lang="en-US" b="1">
              <a:ea typeface="+mn-lt"/>
              <a:cs typeface="+mn-lt"/>
            </a:endParaRPr>
          </a:p>
          <a:p>
            <a:pPr marL="685800">
              <a:lnSpc>
                <a:spcPct val="100000"/>
              </a:lnSpc>
            </a:pPr>
            <a:r>
              <a:rPr lang="en-US" b="1">
                <a:ea typeface="+mn-lt"/>
                <a:cs typeface="+mn-lt"/>
              </a:rPr>
              <a:t>Question 1: </a:t>
            </a:r>
            <a:r>
              <a:rPr lang="en-US">
                <a:ea typeface="+mn-lt"/>
                <a:cs typeface="+mn-lt"/>
              </a:rPr>
              <a:t>Rule 3.2(a)</a:t>
            </a:r>
          </a:p>
          <a:p>
            <a:pPr marL="685800">
              <a:lnSpc>
                <a:spcPct val="100000"/>
              </a:lnSpc>
            </a:pPr>
            <a:r>
              <a:rPr lang="en-US" b="1">
                <a:ea typeface="+mn-lt"/>
                <a:cs typeface="+mn-lt"/>
              </a:rPr>
              <a:t>Question 2: </a:t>
            </a:r>
            <a:r>
              <a:rPr lang="en-US">
                <a:ea typeface="+mn-lt"/>
                <a:cs typeface="+mn-lt"/>
              </a:rPr>
              <a:t>Rule 2.1(a)</a:t>
            </a:r>
          </a:p>
          <a:p>
            <a:pPr marL="685800">
              <a:lnSpc>
                <a:spcPct val="100000"/>
              </a:lnSpc>
            </a:pPr>
            <a:r>
              <a:rPr lang="en-US" b="1">
                <a:ea typeface="+mn-lt"/>
                <a:cs typeface="+mn-lt"/>
              </a:rPr>
              <a:t>Question 3: </a:t>
            </a:r>
            <a:r>
              <a:rPr lang="en-US">
                <a:ea typeface="+mn-lt"/>
                <a:cs typeface="+mn-lt"/>
              </a:rPr>
              <a:t>Rule 6.2(c)</a:t>
            </a:r>
          </a:p>
          <a:p>
            <a:pPr marL="685800">
              <a:lnSpc>
                <a:spcPct val="100000"/>
              </a:lnSpc>
            </a:pPr>
            <a:r>
              <a:rPr lang="en-US" b="1">
                <a:ea typeface="+mn-lt"/>
                <a:cs typeface="+mn-lt"/>
              </a:rPr>
              <a:t>Question 4: </a:t>
            </a:r>
            <a:r>
              <a:rPr lang="en-US">
                <a:ea typeface="+mn-lt"/>
                <a:cs typeface="+mn-lt"/>
              </a:rPr>
              <a:t>Rule 12.9.3</a:t>
            </a:r>
          </a:p>
          <a:p>
            <a:pPr marL="0" indent="0">
              <a:lnSpc>
                <a:spcPct val="100000"/>
              </a:lnSpc>
              <a:spcBef>
                <a:spcPts val="0"/>
              </a:spcBef>
              <a:buNone/>
            </a:pPr>
            <a:endParaRPr lang="en-US" sz="2200">
              <a:cs typeface="Calibri"/>
            </a:endParaRPr>
          </a:p>
        </p:txBody>
      </p:sp>
    </p:spTree>
    <p:extLst>
      <p:ext uri="{BB962C8B-B14F-4D97-AF65-F5344CB8AC3E}">
        <p14:creationId xmlns:p14="http://schemas.microsoft.com/office/powerpoint/2010/main" val="1877208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59" y="1209086"/>
            <a:ext cx="4122019" cy="4064925"/>
          </a:xfrm>
        </p:spPr>
        <p:txBody>
          <a:bodyPr anchor="ctr">
            <a:normAutofit/>
          </a:bodyPr>
          <a:lstStyle/>
          <a:p>
            <a:r>
              <a:rPr lang="en-US" sz="5000" b="1">
                <a:cs typeface="Calibri Light"/>
              </a:rPr>
              <a:t>Multiple Choice #1: </a:t>
            </a:r>
            <a:r>
              <a:rPr lang="en-US" sz="5000">
                <a:cs typeface="Calibri Light"/>
              </a:rPr>
              <a:t>Periodical</a:t>
            </a:r>
            <a:endParaRPr lang="en-US"/>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78" name="Content Placeholder 77">
            <a:extLst>
              <a:ext uri="{FF2B5EF4-FFF2-40B4-BE49-F238E27FC236}">
                <a16:creationId xmlns:a16="http://schemas.microsoft.com/office/drawing/2014/main" id="{BA0C115E-3A17-443D-8CFB-08884358D0D5}"/>
              </a:ext>
            </a:extLst>
          </p:cNvPr>
          <p:cNvSpPr>
            <a:spLocks noGrp="1"/>
          </p:cNvSpPr>
          <p:nvPr>
            <p:ph idx="1"/>
          </p:nvPr>
        </p:nvSpPr>
        <p:spPr>
          <a:xfrm>
            <a:off x="5352682" y="2083711"/>
            <a:ext cx="6286904" cy="1816643"/>
          </a:xfrm>
        </p:spPr>
        <p:txBody>
          <a:bodyPr vert="horz" lIns="91440" tIns="45720" rIns="91440" bIns="45720" rtlCol="0" anchor="t">
            <a:normAutofit fontScale="92500" lnSpcReduction="20000"/>
          </a:bodyPr>
          <a:lstStyle/>
          <a:p>
            <a:pPr marL="0" indent="0">
              <a:lnSpc>
                <a:spcPct val="100000"/>
              </a:lnSpc>
              <a:spcBef>
                <a:spcPts val="0"/>
              </a:spcBef>
              <a:buNone/>
            </a:pPr>
            <a:r>
              <a:rPr lang="en-US" b="1">
                <a:latin typeface="Garamond"/>
              </a:rPr>
              <a:t>Answer Choice A:</a:t>
            </a:r>
            <a:r>
              <a:rPr lang="en-US">
                <a:latin typeface="Garamond"/>
              </a:rPr>
              <a:t> Chi </a:t>
            </a:r>
            <a:r>
              <a:rPr lang="en-US" err="1">
                <a:latin typeface="Garamond"/>
              </a:rPr>
              <a:t>Chi</a:t>
            </a:r>
            <a:r>
              <a:rPr lang="en-US">
                <a:latin typeface="Garamond"/>
              </a:rPr>
              <a:t> Wu, </a:t>
            </a:r>
            <a:r>
              <a:rPr lang="en-US" i="1">
                <a:latin typeface="Garamond"/>
              </a:rPr>
              <a:t>Automated Injustice: How a Mechanized Dispute System Frustrates Consumers Seeking to Fix Errors in Their Credit Reports</a:t>
            </a:r>
            <a:r>
              <a:rPr lang="en-US">
                <a:latin typeface="Garamond"/>
              </a:rPr>
              <a:t>, 14 </a:t>
            </a:r>
            <a:r>
              <a:rPr lang="en-US" cap="small">
                <a:latin typeface="Garamond"/>
              </a:rPr>
              <a:t>N.C. Banking Inst</a:t>
            </a:r>
            <a:r>
              <a:rPr lang="en-US">
                <a:latin typeface="Garamond"/>
              </a:rPr>
              <a:t>. 139, 180–81 (2010). </a:t>
            </a:r>
            <a:endParaRPr lang="en-US"/>
          </a:p>
        </p:txBody>
      </p:sp>
    </p:spTree>
    <p:extLst>
      <p:ext uri="{BB962C8B-B14F-4D97-AF65-F5344CB8AC3E}">
        <p14:creationId xmlns:p14="http://schemas.microsoft.com/office/powerpoint/2010/main" val="17278134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59" y="1209086"/>
            <a:ext cx="4122019" cy="4064925"/>
          </a:xfrm>
        </p:spPr>
        <p:txBody>
          <a:bodyPr anchor="ctr">
            <a:normAutofit/>
          </a:bodyPr>
          <a:lstStyle/>
          <a:p>
            <a:r>
              <a:rPr lang="en-US" sz="5000" b="1">
                <a:cs typeface="Calibri Light"/>
              </a:rPr>
              <a:t>Multiple Choice #2: </a:t>
            </a:r>
            <a:r>
              <a:rPr lang="en-US" sz="5000">
                <a:cs typeface="Calibri Light"/>
              </a:rPr>
              <a:t>Federal Statute (U.S. Code)</a:t>
            </a:r>
            <a:endParaRPr lang="en-US"/>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78" name="Content Placeholder 77">
            <a:extLst>
              <a:ext uri="{FF2B5EF4-FFF2-40B4-BE49-F238E27FC236}">
                <a16:creationId xmlns:a16="http://schemas.microsoft.com/office/drawing/2014/main" id="{BA0C115E-3A17-443D-8CFB-08884358D0D5}"/>
              </a:ext>
            </a:extLst>
          </p:cNvPr>
          <p:cNvSpPr>
            <a:spLocks noGrp="1"/>
          </p:cNvSpPr>
          <p:nvPr>
            <p:ph idx="1"/>
          </p:nvPr>
        </p:nvSpPr>
        <p:spPr>
          <a:xfrm>
            <a:off x="5310737" y="2843774"/>
            <a:ext cx="6286904" cy="795548"/>
          </a:xfrm>
        </p:spPr>
        <p:txBody>
          <a:bodyPr vert="horz" lIns="91440" tIns="45720" rIns="91440" bIns="45720" rtlCol="0" anchor="t">
            <a:normAutofit fontScale="92500"/>
          </a:bodyPr>
          <a:lstStyle/>
          <a:p>
            <a:pPr marL="0" indent="0">
              <a:spcAft>
                <a:spcPts val="600"/>
              </a:spcAft>
              <a:buNone/>
            </a:pPr>
            <a:r>
              <a:rPr lang="en-US" b="1">
                <a:latin typeface="Garamond"/>
              </a:rPr>
              <a:t>Answer Choice D</a:t>
            </a:r>
            <a:r>
              <a:rPr lang="en-US">
                <a:latin typeface="Garamond"/>
              </a:rPr>
              <a:t>: 15 U.S.C. §§ 1681e, 1681g.</a:t>
            </a:r>
            <a:r>
              <a:rPr lang="en-US" sz="4800">
                <a:latin typeface="Garamond"/>
              </a:rPr>
              <a:t> </a:t>
            </a:r>
            <a:endParaRPr lang="en-US" sz="4800"/>
          </a:p>
        </p:txBody>
      </p:sp>
    </p:spTree>
    <p:extLst>
      <p:ext uri="{BB962C8B-B14F-4D97-AF65-F5344CB8AC3E}">
        <p14:creationId xmlns:p14="http://schemas.microsoft.com/office/powerpoint/2010/main" val="9597391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59" y="1209086"/>
            <a:ext cx="4122019" cy="4064925"/>
          </a:xfrm>
        </p:spPr>
        <p:txBody>
          <a:bodyPr anchor="ctr">
            <a:normAutofit/>
          </a:bodyPr>
          <a:lstStyle/>
          <a:p>
            <a:r>
              <a:rPr lang="en-US" sz="5000" b="1">
                <a:cs typeface="Calibri Light"/>
              </a:rPr>
              <a:t>Multiple Choice #3: </a:t>
            </a:r>
            <a:r>
              <a:rPr lang="en-US" sz="5000">
                <a:cs typeface="Calibri Light"/>
              </a:rPr>
              <a:t>Case</a:t>
            </a:r>
            <a:endParaRPr lang="en-US"/>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78" name="Content Placeholder 77">
            <a:extLst>
              <a:ext uri="{FF2B5EF4-FFF2-40B4-BE49-F238E27FC236}">
                <a16:creationId xmlns:a16="http://schemas.microsoft.com/office/drawing/2014/main" id="{BA0C115E-3A17-443D-8CFB-08884358D0D5}"/>
              </a:ext>
            </a:extLst>
          </p:cNvPr>
          <p:cNvSpPr>
            <a:spLocks noGrp="1"/>
          </p:cNvSpPr>
          <p:nvPr>
            <p:ph idx="1"/>
          </p:nvPr>
        </p:nvSpPr>
        <p:spPr>
          <a:xfrm>
            <a:off x="5310737" y="2749468"/>
            <a:ext cx="6286904" cy="1066550"/>
          </a:xfrm>
        </p:spPr>
        <p:txBody>
          <a:bodyPr vert="horz" lIns="91440" tIns="45720" rIns="91440" bIns="45720" rtlCol="0" anchor="t">
            <a:normAutofit fontScale="92500"/>
          </a:bodyPr>
          <a:lstStyle/>
          <a:p>
            <a:pPr marL="0" indent="0">
              <a:lnSpc>
                <a:spcPct val="100000"/>
              </a:lnSpc>
              <a:buNone/>
            </a:pPr>
            <a:r>
              <a:rPr lang="en-US" b="1">
                <a:latin typeface="Garamond"/>
              </a:rPr>
              <a:t>Answer Choice A: </a:t>
            </a:r>
            <a:r>
              <a:rPr lang="en-US" i="1">
                <a:latin typeface="Garamond"/>
              </a:rPr>
              <a:t>See, e.g.</a:t>
            </a:r>
            <a:r>
              <a:rPr lang="en-US">
                <a:latin typeface="Garamond"/>
              </a:rPr>
              <a:t>, Chiang v. Verizon New Eng., Inc., 595 F.3d 26, 38 (1st Cir. 2010). </a:t>
            </a:r>
            <a:endParaRPr lang="en-US"/>
          </a:p>
        </p:txBody>
      </p:sp>
    </p:spTree>
    <p:extLst>
      <p:ext uri="{BB962C8B-B14F-4D97-AF65-F5344CB8AC3E}">
        <p14:creationId xmlns:p14="http://schemas.microsoft.com/office/powerpoint/2010/main" val="8046587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59" y="1209086"/>
            <a:ext cx="4122019" cy="4064925"/>
          </a:xfrm>
        </p:spPr>
        <p:txBody>
          <a:bodyPr anchor="ctr">
            <a:normAutofit/>
          </a:bodyPr>
          <a:lstStyle/>
          <a:p>
            <a:r>
              <a:rPr lang="en-US" sz="5000" b="1">
                <a:cs typeface="Calibri Light"/>
              </a:rPr>
              <a:t>Multiple Choice #4: </a:t>
            </a:r>
            <a:r>
              <a:rPr lang="en-US" sz="5000">
                <a:cs typeface="Calibri Light"/>
              </a:rPr>
              <a:t>Book</a:t>
            </a:r>
            <a:endParaRPr lang="en-US"/>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78" name="Content Placeholder 77">
            <a:extLst>
              <a:ext uri="{FF2B5EF4-FFF2-40B4-BE49-F238E27FC236}">
                <a16:creationId xmlns:a16="http://schemas.microsoft.com/office/drawing/2014/main" id="{BA0C115E-3A17-443D-8CFB-08884358D0D5}"/>
              </a:ext>
            </a:extLst>
          </p:cNvPr>
          <p:cNvSpPr>
            <a:spLocks noGrp="1"/>
          </p:cNvSpPr>
          <p:nvPr>
            <p:ph idx="1"/>
          </p:nvPr>
        </p:nvSpPr>
        <p:spPr>
          <a:xfrm>
            <a:off x="5310737" y="2545942"/>
            <a:ext cx="6286904" cy="1391211"/>
          </a:xfrm>
        </p:spPr>
        <p:txBody>
          <a:bodyPr vert="horz" lIns="91440" tIns="45720" rIns="91440" bIns="45720" rtlCol="0" anchor="t">
            <a:noAutofit/>
          </a:bodyPr>
          <a:lstStyle/>
          <a:p>
            <a:pPr marL="0" indent="0">
              <a:lnSpc>
                <a:spcPct val="100000"/>
              </a:lnSpc>
              <a:buNone/>
            </a:pPr>
            <a:r>
              <a:rPr lang="en-US" sz="2600" b="1" cap="small">
                <a:latin typeface="Garamond"/>
              </a:rPr>
              <a:t>Answer Choice C:</a:t>
            </a:r>
            <a:r>
              <a:rPr lang="en-US" sz="2600" cap="small">
                <a:latin typeface="Garamond"/>
              </a:rPr>
              <a:t> </a:t>
            </a:r>
            <a:r>
              <a:rPr lang="en-US" cap="small">
                <a:latin typeface="Garamond"/>
              </a:rPr>
              <a:t>Thomas A. Durkin et al., Consumer Credit and the American Economy</a:t>
            </a:r>
            <a:r>
              <a:rPr lang="en-US">
                <a:latin typeface="Garamond"/>
              </a:rPr>
              <a:t> 302–04 (2014).</a:t>
            </a:r>
            <a:endParaRPr lang="en-US"/>
          </a:p>
        </p:txBody>
      </p:sp>
    </p:spTree>
    <p:extLst>
      <p:ext uri="{BB962C8B-B14F-4D97-AF65-F5344CB8AC3E}">
        <p14:creationId xmlns:p14="http://schemas.microsoft.com/office/powerpoint/2010/main" val="12958448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59" y="1209086"/>
            <a:ext cx="4122019" cy="4064925"/>
          </a:xfrm>
        </p:spPr>
        <p:txBody>
          <a:bodyPr anchor="ctr">
            <a:normAutofit/>
          </a:bodyPr>
          <a:lstStyle/>
          <a:p>
            <a:r>
              <a:rPr lang="en-US" sz="5000" b="1">
                <a:cs typeface="Calibri Light"/>
              </a:rPr>
              <a:t>Source #1: </a:t>
            </a:r>
            <a:r>
              <a:rPr lang="en-US" sz="5000">
                <a:cs typeface="Calibri Light"/>
              </a:rPr>
              <a:t>Online Newspaper Article</a:t>
            </a:r>
            <a:endParaRPr lang="en-US"/>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78" name="Content Placeholder 77">
            <a:extLst>
              <a:ext uri="{FF2B5EF4-FFF2-40B4-BE49-F238E27FC236}">
                <a16:creationId xmlns:a16="http://schemas.microsoft.com/office/drawing/2014/main" id="{BA0C115E-3A17-443D-8CFB-08884358D0D5}"/>
              </a:ext>
            </a:extLst>
          </p:cNvPr>
          <p:cNvSpPr>
            <a:spLocks noGrp="1"/>
          </p:cNvSpPr>
          <p:nvPr>
            <p:ph idx="1"/>
          </p:nvPr>
        </p:nvSpPr>
        <p:spPr>
          <a:xfrm>
            <a:off x="5310737" y="1877513"/>
            <a:ext cx="6455693" cy="2728069"/>
          </a:xfrm>
        </p:spPr>
        <p:txBody>
          <a:bodyPr vert="horz" lIns="91440" tIns="45720" rIns="91440" bIns="45720" rtlCol="0" anchor="t">
            <a:noAutofit/>
          </a:bodyPr>
          <a:lstStyle/>
          <a:p>
            <a:pPr marL="0" indent="0">
              <a:spcAft>
                <a:spcPts val="600"/>
              </a:spcAft>
              <a:buClr>
                <a:schemeClr val="accent1"/>
              </a:buClr>
              <a:buNone/>
            </a:pPr>
            <a:r>
              <a:rPr lang="en-US"/>
              <a:t>Will Wright, </a:t>
            </a:r>
            <a:r>
              <a:rPr lang="en-US" i="1"/>
              <a:t>After Breonna Taylor’s Death, Black Engagement in Kentucky Politics Soared</a:t>
            </a:r>
            <a:r>
              <a:rPr lang="en-US"/>
              <a:t>, </a:t>
            </a:r>
            <a:r>
              <a:rPr lang="en-US" cap="small"/>
              <a:t>N.Y. Times</a:t>
            </a:r>
            <a:r>
              <a:rPr lang="en-US"/>
              <a:t> (Mar. 13, 2021, 7:04 PM), https://</a:t>
            </a:r>
            <a:r>
              <a:rPr lang="en-US" err="1"/>
              <a:t>www.nytimes.com</a:t>
            </a:r>
            <a:r>
              <a:rPr lang="en-US"/>
              <a:t>/2021/03/13/us/</a:t>
            </a:r>
            <a:r>
              <a:rPr lang="en-US" err="1"/>
              <a:t>breonna-taylor-death-anniversary.html?action</a:t>
            </a:r>
            <a:r>
              <a:rPr lang="en-US"/>
              <a:t>=</a:t>
            </a:r>
            <a:r>
              <a:rPr lang="en-US" err="1"/>
              <a:t>click&amp;module</a:t>
            </a:r>
            <a:r>
              <a:rPr lang="en-US"/>
              <a:t>=</a:t>
            </a:r>
            <a:r>
              <a:rPr lang="en-US" err="1"/>
              <a:t>News&amp;pgtype</a:t>
            </a:r>
            <a:r>
              <a:rPr lang="en-US"/>
              <a:t>=Homepage.</a:t>
            </a:r>
          </a:p>
        </p:txBody>
      </p:sp>
    </p:spTree>
    <p:extLst>
      <p:ext uri="{BB962C8B-B14F-4D97-AF65-F5344CB8AC3E}">
        <p14:creationId xmlns:p14="http://schemas.microsoft.com/office/powerpoint/2010/main" val="7370393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59" y="1209086"/>
            <a:ext cx="4122019" cy="4064925"/>
          </a:xfrm>
        </p:spPr>
        <p:txBody>
          <a:bodyPr anchor="ctr">
            <a:normAutofit/>
          </a:bodyPr>
          <a:lstStyle/>
          <a:p>
            <a:r>
              <a:rPr lang="en-US" sz="5000" b="1">
                <a:cs typeface="Calibri Light"/>
              </a:rPr>
              <a:t>Source #2: </a:t>
            </a:r>
            <a:r>
              <a:rPr lang="en-US" sz="5000">
                <a:cs typeface="Calibri Light"/>
              </a:rPr>
              <a:t>Congressional Report</a:t>
            </a:r>
            <a:endParaRPr lang="en-US"/>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78" name="Content Placeholder 77">
            <a:extLst>
              <a:ext uri="{FF2B5EF4-FFF2-40B4-BE49-F238E27FC236}">
                <a16:creationId xmlns:a16="http://schemas.microsoft.com/office/drawing/2014/main" id="{BA0C115E-3A17-443D-8CFB-08884358D0D5}"/>
              </a:ext>
            </a:extLst>
          </p:cNvPr>
          <p:cNvSpPr>
            <a:spLocks noGrp="1"/>
          </p:cNvSpPr>
          <p:nvPr>
            <p:ph idx="1"/>
          </p:nvPr>
        </p:nvSpPr>
        <p:spPr>
          <a:xfrm>
            <a:off x="5310737" y="3032987"/>
            <a:ext cx="6455693" cy="465648"/>
          </a:xfrm>
        </p:spPr>
        <p:txBody>
          <a:bodyPr vert="horz" lIns="91440" tIns="45720" rIns="91440" bIns="45720" rtlCol="0" anchor="t">
            <a:noAutofit/>
          </a:bodyPr>
          <a:lstStyle/>
          <a:p>
            <a:pPr marL="0" indent="0">
              <a:spcAft>
                <a:spcPts val="600"/>
              </a:spcAft>
              <a:buNone/>
            </a:pPr>
            <a:r>
              <a:rPr lang="en-US" cap="small">
                <a:ea typeface="+mn-lt"/>
                <a:cs typeface="+mn-lt"/>
              </a:rPr>
              <a:t>H.R. Rep</a:t>
            </a:r>
            <a:r>
              <a:rPr lang="en-US">
                <a:ea typeface="+mn-lt"/>
                <a:cs typeface="+mn-lt"/>
              </a:rPr>
              <a:t>. No. 117-7, at 18-19 (2021).</a:t>
            </a:r>
            <a:endParaRPr lang="en-US"/>
          </a:p>
        </p:txBody>
      </p:sp>
    </p:spTree>
    <p:extLst>
      <p:ext uri="{BB962C8B-B14F-4D97-AF65-F5344CB8AC3E}">
        <p14:creationId xmlns:p14="http://schemas.microsoft.com/office/powerpoint/2010/main" val="39549940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nvGrpSpPr>
          <p:cNvPr id="10" name="Group 9">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1" name="Straight Connector 10">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 name="Title 1">
            <a:extLst>
              <a:ext uri="{FF2B5EF4-FFF2-40B4-BE49-F238E27FC236}">
                <a16:creationId xmlns:a16="http://schemas.microsoft.com/office/drawing/2014/main" id="{3A3CDED7-A750-4126-819F-3282EF93ED62}"/>
              </a:ext>
            </a:extLst>
          </p:cNvPr>
          <p:cNvSpPr>
            <a:spLocks noGrp="1"/>
          </p:cNvSpPr>
          <p:nvPr>
            <p:ph type="title"/>
          </p:nvPr>
        </p:nvSpPr>
        <p:spPr>
          <a:xfrm>
            <a:off x="1524000" y="1584683"/>
            <a:ext cx="9144000" cy="2551829"/>
          </a:xfrm>
        </p:spPr>
        <p:txBody>
          <a:bodyPr vert="horz" lIns="91440" tIns="45720" rIns="91440" bIns="45720" rtlCol="0" anchor="ctr">
            <a:normAutofit/>
          </a:bodyPr>
          <a:lstStyle/>
          <a:p>
            <a:pPr algn="ctr"/>
            <a:r>
              <a:rPr lang="en-US" sz="6600" b="1" i="1" kern="1200">
                <a:solidFill>
                  <a:schemeClr val="tx1"/>
                </a:solidFill>
                <a:ea typeface="+mj-ea"/>
                <a:cs typeface="+mj-cs"/>
              </a:rPr>
              <a:t>Wrap-up</a:t>
            </a:r>
          </a:p>
        </p:txBody>
      </p:sp>
    </p:spTree>
    <p:extLst>
      <p:ext uri="{BB962C8B-B14F-4D97-AF65-F5344CB8AC3E}">
        <p14:creationId xmlns:p14="http://schemas.microsoft.com/office/powerpoint/2010/main" val="13185703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59" y="1209086"/>
            <a:ext cx="4122019" cy="4064925"/>
          </a:xfrm>
        </p:spPr>
        <p:txBody>
          <a:bodyPr anchor="ctr">
            <a:normAutofit/>
          </a:bodyPr>
          <a:lstStyle/>
          <a:p>
            <a:r>
              <a:rPr lang="en-US" sz="5000" b="1">
                <a:cs typeface="Calibri Light"/>
              </a:rPr>
              <a:t>Resources</a:t>
            </a:r>
            <a:endParaRPr lang="en-US"/>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78" name="Content Placeholder 77">
            <a:extLst>
              <a:ext uri="{FF2B5EF4-FFF2-40B4-BE49-F238E27FC236}">
                <a16:creationId xmlns:a16="http://schemas.microsoft.com/office/drawing/2014/main" id="{BA0C115E-3A17-443D-8CFB-08884358D0D5}"/>
              </a:ext>
            </a:extLst>
          </p:cNvPr>
          <p:cNvSpPr>
            <a:spLocks noGrp="1"/>
          </p:cNvSpPr>
          <p:nvPr>
            <p:ph idx="1"/>
          </p:nvPr>
        </p:nvSpPr>
        <p:spPr>
          <a:xfrm>
            <a:off x="5026601" y="983606"/>
            <a:ext cx="6455693" cy="4520241"/>
          </a:xfrm>
        </p:spPr>
        <p:txBody>
          <a:bodyPr vert="horz" lIns="91440" tIns="45720" rIns="91440" bIns="45720" rtlCol="0" anchor="t">
            <a:noAutofit/>
          </a:bodyPr>
          <a:lstStyle/>
          <a:p>
            <a:pPr lvl="1">
              <a:lnSpc>
                <a:spcPct val="100000"/>
              </a:lnSpc>
              <a:spcBef>
                <a:spcPts val="0"/>
              </a:spcBef>
            </a:pPr>
            <a:r>
              <a:rPr lang="en-US" dirty="0">
                <a:latin typeface="Garamond"/>
                <a:ea typeface="+mn-lt"/>
                <a:cs typeface="+mn-lt"/>
              </a:rPr>
              <a:t>Harvard Law School Library Bluebook Legal Citation System Guide: </a:t>
            </a:r>
            <a:r>
              <a:rPr lang="en-US" dirty="0">
                <a:latin typeface="Garamond"/>
                <a:ea typeface="+mn-lt"/>
                <a:cs typeface="+mn-lt"/>
                <a:hlinkClick r:id="rId4"/>
              </a:rPr>
              <a:t>https://guides.library.harvard.edu/bluebook-guide</a:t>
            </a:r>
            <a:endParaRPr lang="en-US" dirty="0">
              <a:latin typeface="Garamond"/>
              <a:ea typeface="+mn-lt"/>
              <a:cs typeface="+mn-lt"/>
            </a:endParaRPr>
          </a:p>
          <a:p>
            <a:pPr marL="457200" lvl="1" indent="0">
              <a:lnSpc>
                <a:spcPct val="100000"/>
              </a:lnSpc>
              <a:spcBef>
                <a:spcPts val="0"/>
              </a:spcBef>
              <a:buNone/>
            </a:pPr>
            <a:endParaRPr lang="en-US">
              <a:ea typeface="+mn-lt"/>
              <a:cs typeface="Calibri" panose="020F0502020204030204"/>
            </a:endParaRPr>
          </a:p>
          <a:p>
            <a:pPr lvl="1">
              <a:lnSpc>
                <a:spcPct val="100000"/>
              </a:lnSpc>
              <a:spcBef>
                <a:spcPts val="0"/>
              </a:spcBef>
            </a:pPr>
            <a:r>
              <a:rPr lang="en-US" dirty="0">
                <a:ea typeface="+mn-lt"/>
                <a:cs typeface="+mn-lt"/>
              </a:rPr>
              <a:t>Georgetown Law Library Bluebook Guide: </a:t>
            </a:r>
            <a:r>
              <a:rPr lang="en-US" dirty="0">
                <a:ea typeface="+mn-lt"/>
                <a:cs typeface="+mn-lt"/>
                <a:hlinkClick r:id="rId5"/>
              </a:rPr>
              <a:t>https://guides.ll.georgetown.edu/bluebook</a:t>
            </a:r>
            <a:endParaRPr lang="en-US" dirty="0">
              <a:cs typeface="Calibri" panose="020F0502020204030204"/>
            </a:endParaRPr>
          </a:p>
          <a:p>
            <a:pPr marL="457200" lvl="1" indent="0">
              <a:lnSpc>
                <a:spcPct val="100000"/>
              </a:lnSpc>
              <a:spcBef>
                <a:spcPts val="0"/>
              </a:spcBef>
              <a:buNone/>
            </a:pPr>
            <a:endParaRPr lang="en-US">
              <a:ea typeface="+mn-lt"/>
              <a:cs typeface="+mn-lt"/>
            </a:endParaRPr>
          </a:p>
          <a:p>
            <a:pPr lvl="1">
              <a:lnSpc>
                <a:spcPct val="100000"/>
              </a:lnSpc>
              <a:spcBef>
                <a:spcPts val="0"/>
              </a:spcBef>
              <a:buFont typeface="Arial"/>
              <a:buChar char="•"/>
            </a:pPr>
            <a:r>
              <a:rPr lang="en-US" dirty="0">
                <a:latin typeface="Garamond"/>
                <a:ea typeface="+mn-lt"/>
                <a:cs typeface="+mn-lt"/>
              </a:rPr>
              <a:t>University of Washington School of Law Bluebook Videos: </a:t>
            </a:r>
            <a:endParaRPr lang="en-US" dirty="0">
              <a:solidFill>
                <a:srgbClr val="000000"/>
              </a:solidFill>
              <a:latin typeface="Garamond"/>
              <a:ea typeface="+mn-lt"/>
              <a:cs typeface="+mn-lt"/>
            </a:endParaRPr>
          </a:p>
          <a:p>
            <a:pPr marL="457200" lvl="1" indent="0">
              <a:lnSpc>
                <a:spcPct val="100000"/>
              </a:lnSpc>
              <a:spcBef>
                <a:spcPts val="0"/>
              </a:spcBef>
              <a:buNone/>
            </a:pPr>
            <a:r>
              <a:rPr lang="en-US" dirty="0">
                <a:solidFill>
                  <a:schemeClr val="accent3"/>
                </a:solidFill>
                <a:latin typeface="Garamond"/>
                <a:ea typeface="+mn-lt"/>
                <a:cs typeface="+mn-lt"/>
              </a:rPr>
              <a:t>   </a:t>
            </a:r>
            <a:r>
              <a:rPr lang="en-US" u="sng" dirty="0">
                <a:solidFill>
                  <a:schemeClr val="accent3"/>
                </a:solidFill>
                <a:latin typeface="Garamond"/>
                <a:ea typeface="+mn-lt"/>
                <a:cs typeface="+mn-lt"/>
              </a:rPr>
              <a:t>https://lib.law.uw.edu/bluebook101/videos</a:t>
            </a:r>
            <a:endParaRPr lang="en-US" dirty="0">
              <a:solidFill>
                <a:schemeClr val="accent3"/>
              </a:solidFill>
            </a:endParaRPr>
          </a:p>
        </p:txBody>
      </p:sp>
    </p:spTree>
    <p:extLst>
      <p:ext uri="{BB962C8B-B14F-4D97-AF65-F5344CB8AC3E}">
        <p14:creationId xmlns:p14="http://schemas.microsoft.com/office/powerpoint/2010/main" val="2971817041"/>
      </p:ext>
    </p:extLst>
  </p:cSld>
  <p:clrMapOvr>
    <a:masterClrMapping/>
  </p:clrMapOvr>
  <p:extLst>
    <p:ext uri="{6950BFC3-D8DA-4A85-94F7-54DA5524770B}">
      <p188:commentRel xmlns:p188="http://schemas.microsoft.com/office/powerpoint/2018/8/main" r:id="rId3"/>
    </p:ext>
  </p:extLst>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59" y="1209086"/>
            <a:ext cx="4122019" cy="4064925"/>
          </a:xfrm>
        </p:spPr>
        <p:txBody>
          <a:bodyPr anchor="ctr">
            <a:normAutofit/>
          </a:bodyPr>
          <a:lstStyle/>
          <a:p>
            <a:r>
              <a:rPr lang="en-US" sz="5000" b="1">
                <a:cs typeface="Calibri Light"/>
              </a:rPr>
              <a:t>Workshop Materials</a:t>
            </a:r>
            <a:endParaRPr lang="en-US"/>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 name="Rectangle 2">
            <a:extLst>
              <a:ext uri="{FF2B5EF4-FFF2-40B4-BE49-F238E27FC236}">
                <a16:creationId xmlns:a16="http://schemas.microsoft.com/office/drawing/2014/main" id="{C91DDF91-13DA-0A4D-B027-452BAD2A4C17}"/>
              </a:ext>
            </a:extLst>
          </p:cNvPr>
          <p:cNvSpPr/>
          <p:nvPr/>
        </p:nvSpPr>
        <p:spPr>
          <a:xfrm>
            <a:off x="5140680" y="2705242"/>
            <a:ext cx="6453102" cy="892552"/>
          </a:xfrm>
          <a:prstGeom prst="rect">
            <a:avLst/>
          </a:prstGeom>
        </p:spPr>
        <p:txBody>
          <a:bodyPr wrap="square" lIns="91440" tIns="45720" rIns="91440" bIns="45720" anchor="t">
            <a:spAutoFit/>
          </a:bodyPr>
          <a:lstStyle/>
          <a:p>
            <a:pPr algn="ctr"/>
            <a:r>
              <a:rPr lang="en-US" sz="2600">
                <a:latin typeface="Garamond"/>
                <a:ea typeface="+mn-lt"/>
                <a:cs typeface="+mn-lt"/>
              </a:rPr>
              <a:t>http://nulawreview.org/resources-for-applicants-1</a:t>
            </a:r>
            <a:endParaRPr lang="en-US">
              <a:latin typeface="Garamond"/>
            </a:endParaRPr>
          </a:p>
        </p:txBody>
      </p:sp>
    </p:spTree>
    <p:extLst>
      <p:ext uri="{BB962C8B-B14F-4D97-AF65-F5344CB8AC3E}">
        <p14:creationId xmlns:p14="http://schemas.microsoft.com/office/powerpoint/2010/main" val="1365078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nvGrpSpPr>
          <p:cNvPr id="10" name="Group 9">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1" name="Straight Connector 10">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3A3CDED7-A750-4126-819F-3282EF93ED62}"/>
              </a:ext>
            </a:extLst>
          </p:cNvPr>
          <p:cNvSpPr>
            <a:spLocks noGrp="1"/>
          </p:cNvSpPr>
          <p:nvPr>
            <p:ph type="title"/>
          </p:nvPr>
        </p:nvSpPr>
        <p:spPr>
          <a:xfrm>
            <a:off x="1524000" y="1584683"/>
            <a:ext cx="9144000" cy="2551829"/>
          </a:xfrm>
        </p:spPr>
        <p:txBody>
          <a:bodyPr vert="horz" lIns="91440" tIns="45720" rIns="91440" bIns="45720" rtlCol="0" anchor="ctr">
            <a:normAutofit/>
          </a:bodyPr>
          <a:lstStyle/>
          <a:p>
            <a:pPr algn="ctr"/>
            <a:r>
              <a:rPr lang="en-US" sz="6600" b="1" i="1">
                <a:latin typeface="Garamond"/>
                <a:cs typeface="Calibri Light"/>
              </a:rPr>
              <a:t>Fact-Checking Refresher</a:t>
            </a:r>
            <a:endParaRPr lang="en-US" b="1" i="1">
              <a:latin typeface="Garamond"/>
            </a:endParaRPr>
          </a:p>
        </p:txBody>
      </p:sp>
    </p:spTree>
    <p:extLst>
      <p:ext uri="{BB962C8B-B14F-4D97-AF65-F5344CB8AC3E}">
        <p14:creationId xmlns:p14="http://schemas.microsoft.com/office/powerpoint/2010/main" val="23429458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59" y="1209086"/>
            <a:ext cx="4122019" cy="4064925"/>
          </a:xfrm>
        </p:spPr>
        <p:txBody>
          <a:bodyPr anchor="ctr">
            <a:normAutofit/>
          </a:bodyPr>
          <a:lstStyle/>
          <a:p>
            <a:r>
              <a:rPr lang="en-US" sz="5000" b="1">
                <a:latin typeface="Garamond"/>
                <a:cs typeface="Calibri Light"/>
              </a:rPr>
              <a:t>Questions?</a:t>
            </a:r>
            <a:endParaRPr lang="en-US" sz="5000" b="1">
              <a:cs typeface="Calibri Light"/>
            </a:endParaRP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78" name="Content Placeholder 77">
            <a:extLst>
              <a:ext uri="{FF2B5EF4-FFF2-40B4-BE49-F238E27FC236}">
                <a16:creationId xmlns:a16="http://schemas.microsoft.com/office/drawing/2014/main" id="{BA0C115E-3A17-443D-8CFB-08884358D0D5}"/>
              </a:ext>
            </a:extLst>
          </p:cNvPr>
          <p:cNvSpPr>
            <a:spLocks noGrp="1"/>
          </p:cNvSpPr>
          <p:nvPr>
            <p:ph idx="1"/>
          </p:nvPr>
        </p:nvSpPr>
        <p:spPr>
          <a:xfrm>
            <a:off x="5089358" y="181309"/>
            <a:ext cx="6906128" cy="5955548"/>
          </a:xfrm>
        </p:spPr>
        <p:txBody>
          <a:bodyPr vert="horz" lIns="91440" tIns="45720" rIns="91440" bIns="45720" rtlCol="0" anchor="ctr">
            <a:normAutofit/>
          </a:bodyPr>
          <a:lstStyle/>
          <a:p>
            <a:endParaRPr lang="en-US">
              <a:cs typeface="Calibri"/>
            </a:endParaRPr>
          </a:p>
          <a:p>
            <a:r>
              <a:rPr lang="en-US">
                <a:latin typeface="Garamond"/>
                <a:ea typeface="+mn-lt"/>
                <a:cs typeface="+mn-lt"/>
              </a:rPr>
              <a:t> Email Allison (jordan.alli@northeastern.edu) or Dustin (haigler.d@northeastern.edu)</a:t>
            </a:r>
            <a:endParaRPr lang="en-US">
              <a:latin typeface="Garamond"/>
            </a:endParaRPr>
          </a:p>
        </p:txBody>
      </p:sp>
    </p:spTree>
    <p:extLst>
      <p:ext uri="{BB962C8B-B14F-4D97-AF65-F5344CB8AC3E}">
        <p14:creationId xmlns:p14="http://schemas.microsoft.com/office/powerpoint/2010/main" val="18177380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nvGrpSpPr>
          <p:cNvPr id="10" name="Group 9">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1" name="Straight Connector 10">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 name="Title 1">
            <a:extLst>
              <a:ext uri="{FF2B5EF4-FFF2-40B4-BE49-F238E27FC236}">
                <a16:creationId xmlns:a16="http://schemas.microsoft.com/office/drawing/2014/main" id="{3A3CDED7-A750-4126-819F-3282EF93ED62}"/>
              </a:ext>
            </a:extLst>
          </p:cNvPr>
          <p:cNvSpPr>
            <a:spLocks noGrp="1"/>
          </p:cNvSpPr>
          <p:nvPr>
            <p:ph type="title"/>
          </p:nvPr>
        </p:nvSpPr>
        <p:spPr>
          <a:xfrm>
            <a:off x="1524000" y="1584683"/>
            <a:ext cx="9144000" cy="2551829"/>
          </a:xfrm>
        </p:spPr>
        <p:txBody>
          <a:bodyPr vert="horz" lIns="91440" tIns="45720" rIns="91440" bIns="45720" rtlCol="0" anchor="ctr">
            <a:normAutofit/>
          </a:bodyPr>
          <a:lstStyle/>
          <a:p>
            <a:pPr algn="ctr"/>
            <a:r>
              <a:rPr lang="en-US" sz="6600" b="1" i="1"/>
              <a:t>Thank You!</a:t>
            </a:r>
            <a:endParaRPr lang="en-US" sz="6600" b="1" i="1" kern="1200">
              <a:solidFill>
                <a:schemeClr val="tx1"/>
              </a:solidFill>
              <a:ea typeface="+mj-ea"/>
              <a:cs typeface="+mj-cs"/>
            </a:endParaRPr>
          </a:p>
        </p:txBody>
      </p:sp>
    </p:spTree>
    <p:extLst>
      <p:ext uri="{BB962C8B-B14F-4D97-AF65-F5344CB8AC3E}">
        <p14:creationId xmlns:p14="http://schemas.microsoft.com/office/powerpoint/2010/main" val="484476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0FB28-7B11-496E-BD36-32B53447AB26}"/>
              </a:ext>
            </a:extLst>
          </p:cNvPr>
          <p:cNvSpPr>
            <a:spLocks noGrp="1"/>
          </p:cNvSpPr>
          <p:nvPr>
            <p:ph type="title"/>
          </p:nvPr>
        </p:nvSpPr>
        <p:spPr>
          <a:xfrm>
            <a:off x="831850" y="409567"/>
            <a:ext cx="10515600" cy="904884"/>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a:latin typeface="Garamond"/>
              </a:rPr>
              <a:t>Fact-checking</a:t>
            </a:r>
            <a:endParaRPr lang="en-US">
              <a:latin typeface="Garamond" panose="02020404030301010803" pitchFamily="18" charset="0"/>
            </a:endParaRPr>
          </a:p>
        </p:txBody>
      </p:sp>
      <p:sp>
        <p:nvSpPr>
          <p:cNvPr id="3" name="Text Placeholder 2">
            <a:extLst>
              <a:ext uri="{FF2B5EF4-FFF2-40B4-BE49-F238E27FC236}">
                <a16:creationId xmlns:a16="http://schemas.microsoft.com/office/drawing/2014/main" id="{AF841580-9C5B-40A2-ABEA-272107072029}"/>
              </a:ext>
            </a:extLst>
          </p:cNvPr>
          <p:cNvSpPr>
            <a:spLocks noGrp="1"/>
          </p:cNvSpPr>
          <p:nvPr>
            <p:ph type="body" idx="1"/>
          </p:nvPr>
        </p:nvSpPr>
        <p:spPr>
          <a:xfrm>
            <a:off x="831850" y="1314451"/>
            <a:ext cx="10515600" cy="4775199"/>
          </a:xfrm>
        </p:spPr>
        <p:txBody>
          <a:bodyPr>
            <a:normAutofit/>
          </a:bodyPr>
          <a:lstStyle/>
          <a:p>
            <a:pPr marL="800100" lvl="1" indent="-342900">
              <a:buFont typeface="Arial" panose="020B0604020202020204" pitchFamily="34" charset="0"/>
              <a:buChar char="•"/>
            </a:pPr>
            <a:endParaRPr lang="en-US" b="1"/>
          </a:p>
          <a:p>
            <a:pPr marL="800100" lvl="1" indent="-342900">
              <a:buFont typeface="Arial" panose="020B0604020202020204" pitchFamily="34" charset="0"/>
              <a:buChar char="•"/>
            </a:pPr>
            <a:endParaRPr lang="en-US"/>
          </a:p>
          <a:p>
            <a:pPr marL="800100" lvl="1" indent="-342900">
              <a:buFont typeface="Arial" panose="020B0604020202020204" pitchFamily="34" charset="0"/>
              <a:buChar char="•"/>
            </a:pPr>
            <a:endParaRPr lang="en-US"/>
          </a:p>
          <a:p>
            <a:pPr marL="800100" lvl="1" indent="-342900">
              <a:buFont typeface="Arial" panose="020B0604020202020204" pitchFamily="34" charset="0"/>
              <a:buChar char="•"/>
            </a:pPr>
            <a:endParaRPr lang="en-US"/>
          </a:p>
          <a:p>
            <a:pPr marL="342900" indent="-342900">
              <a:buFont typeface="Arial" panose="020B0604020202020204" pitchFamily="34" charset="0"/>
              <a:buChar char="•"/>
            </a:pPr>
            <a:endParaRPr lang="en-US"/>
          </a:p>
        </p:txBody>
      </p:sp>
      <p:pic>
        <p:nvPicPr>
          <p:cNvPr id="1028" name="Picture 4">
            <a:extLst>
              <a:ext uri="{FF2B5EF4-FFF2-40B4-BE49-F238E27FC236}">
                <a16:creationId xmlns:a16="http://schemas.microsoft.com/office/drawing/2014/main" id="{A50A6971-DF86-4A50-8E1C-D28A9C3BAE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2850" y="1371599"/>
            <a:ext cx="9753600" cy="5486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993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0FB28-7B11-496E-BD36-32B53447AB26}"/>
              </a:ext>
            </a:extLst>
          </p:cNvPr>
          <p:cNvSpPr>
            <a:spLocks noGrp="1"/>
          </p:cNvSpPr>
          <p:nvPr>
            <p:ph type="title"/>
          </p:nvPr>
        </p:nvSpPr>
        <p:spPr>
          <a:xfrm>
            <a:off x="831850" y="409567"/>
            <a:ext cx="10515600" cy="904884"/>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a:latin typeface="Garamond"/>
              </a:rPr>
              <a:t>How to Fact-check</a:t>
            </a:r>
            <a:endParaRPr lang="en-US">
              <a:latin typeface="Garamond" panose="02020404030301010803" pitchFamily="18" charset="0"/>
            </a:endParaRPr>
          </a:p>
        </p:txBody>
      </p:sp>
      <p:sp>
        <p:nvSpPr>
          <p:cNvPr id="3" name="Text Placeholder 2">
            <a:extLst>
              <a:ext uri="{FF2B5EF4-FFF2-40B4-BE49-F238E27FC236}">
                <a16:creationId xmlns:a16="http://schemas.microsoft.com/office/drawing/2014/main" id="{AF841580-9C5B-40A2-ABEA-272107072029}"/>
              </a:ext>
            </a:extLst>
          </p:cNvPr>
          <p:cNvSpPr>
            <a:spLocks noGrp="1"/>
          </p:cNvSpPr>
          <p:nvPr>
            <p:ph type="body" idx="1"/>
          </p:nvPr>
        </p:nvSpPr>
        <p:spPr>
          <a:xfrm>
            <a:off x="831850" y="1314451"/>
            <a:ext cx="10515600" cy="4775199"/>
          </a:xfrm>
        </p:spPr>
        <p:txBody>
          <a:bodyPr>
            <a:normAutofit/>
          </a:bodyPr>
          <a:lstStyle/>
          <a:p>
            <a:pPr marL="800100" lvl="1" indent="-342900">
              <a:buFont typeface="Arial" panose="020B0604020202020204" pitchFamily="34" charset="0"/>
              <a:buChar char="•"/>
            </a:pPr>
            <a:endParaRPr lang="en-US" b="1"/>
          </a:p>
          <a:p>
            <a:pPr marL="800100" lvl="1" indent="-342900">
              <a:buFont typeface="Arial" panose="020B0604020202020204" pitchFamily="34" charset="0"/>
              <a:buChar char="•"/>
            </a:pPr>
            <a:endParaRPr lang="en-US"/>
          </a:p>
          <a:p>
            <a:pPr marL="800100" lvl="1" indent="-342900">
              <a:buFont typeface="Arial" panose="020B0604020202020204" pitchFamily="34" charset="0"/>
              <a:buChar char="•"/>
            </a:pPr>
            <a:endParaRPr lang="en-US"/>
          </a:p>
          <a:p>
            <a:pPr marL="800100" lvl="1" indent="-342900">
              <a:buFont typeface="Arial" panose="020B0604020202020204" pitchFamily="34" charset="0"/>
              <a:buChar char="•"/>
            </a:pPr>
            <a:endParaRPr lang="en-US"/>
          </a:p>
          <a:p>
            <a:pPr marL="342900" indent="-342900">
              <a:buFont typeface="Arial" panose="020B0604020202020204" pitchFamily="34" charset="0"/>
              <a:buChar char="•"/>
            </a:pPr>
            <a:endParaRPr lang="en-US"/>
          </a:p>
        </p:txBody>
      </p:sp>
      <p:sp>
        <p:nvSpPr>
          <p:cNvPr id="6" name="TextBox 5">
            <a:extLst>
              <a:ext uri="{FF2B5EF4-FFF2-40B4-BE49-F238E27FC236}">
                <a16:creationId xmlns:a16="http://schemas.microsoft.com/office/drawing/2014/main" id="{EBE4CF5C-5BEF-4CC1-BF08-F27CC6736A77}"/>
              </a:ext>
            </a:extLst>
          </p:cNvPr>
          <p:cNvSpPr txBox="1"/>
          <p:nvPr/>
        </p:nvSpPr>
        <p:spPr>
          <a:xfrm>
            <a:off x="3049229" y="3295953"/>
            <a:ext cx="6098458" cy="369332"/>
          </a:xfrm>
          <a:prstGeom prst="rect">
            <a:avLst/>
          </a:prstGeom>
          <a:noFill/>
        </p:spPr>
        <p:txBody>
          <a:bodyPr wrap="square">
            <a:spAutoFit/>
          </a:bodyPr>
          <a:lstStyle/>
          <a:p>
            <a:r>
              <a:rPr lang="en-US" b="0" i="0">
                <a:solidFill>
                  <a:srgbClr val="000000"/>
                </a:solidFill>
                <a:effectLst/>
                <a:latin typeface="Times New Roman" panose="02020603050405020304" pitchFamily="18" charset="0"/>
              </a:rPr>
              <a:t> </a:t>
            </a:r>
            <a:endParaRPr lang="en-US"/>
          </a:p>
        </p:txBody>
      </p:sp>
      <p:pic>
        <p:nvPicPr>
          <p:cNvPr id="17" name="Picture 16">
            <a:extLst>
              <a:ext uri="{FF2B5EF4-FFF2-40B4-BE49-F238E27FC236}">
                <a16:creationId xmlns:a16="http://schemas.microsoft.com/office/drawing/2014/main" id="{82DE93B5-9421-42BE-94BB-4042BA3B3189}"/>
              </a:ext>
            </a:extLst>
          </p:cNvPr>
          <p:cNvPicPr>
            <a:picLocks noChangeAspect="1"/>
          </p:cNvPicPr>
          <p:nvPr/>
        </p:nvPicPr>
        <p:blipFill>
          <a:blip r:embed="rId3"/>
          <a:stretch>
            <a:fillRect/>
          </a:stretch>
        </p:blipFill>
        <p:spPr>
          <a:xfrm>
            <a:off x="290512" y="1690687"/>
            <a:ext cx="11610975" cy="3476625"/>
          </a:xfrm>
          <a:prstGeom prst="rect">
            <a:avLst/>
          </a:prstGeom>
        </p:spPr>
      </p:pic>
    </p:spTree>
    <p:extLst>
      <p:ext uri="{BB962C8B-B14F-4D97-AF65-F5344CB8AC3E}">
        <p14:creationId xmlns:p14="http://schemas.microsoft.com/office/powerpoint/2010/main" val="2827309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nvGrpSpPr>
          <p:cNvPr id="10" name="Group 9">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1" name="Straight Connector 10">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3A3CDED7-A750-4126-819F-3282EF93ED62}"/>
              </a:ext>
            </a:extLst>
          </p:cNvPr>
          <p:cNvSpPr>
            <a:spLocks noGrp="1"/>
          </p:cNvSpPr>
          <p:nvPr>
            <p:ph type="title"/>
          </p:nvPr>
        </p:nvSpPr>
        <p:spPr>
          <a:xfrm>
            <a:off x="1524000" y="1584683"/>
            <a:ext cx="9144000" cy="2551829"/>
          </a:xfrm>
        </p:spPr>
        <p:txBody>
          <a:bodyPr vert="horz" lIns="91440" tIns="45720" rIns="91440" bIns="45720" rtlCol="0" anchor="ctr">
            <a:normAutofit/>
          </a:bodyPr>
          <a:lstStyle/>
          <a:p>
            <a:pPr algn="ctr"/>
            <a:r>
              <a:rPr lang="en-US" sz="6600" b="1" i="1">
                <a:cs typeface="Calibri Light"/>
              </a:rPr>
              <a:t>Cite-Checking</a:t>
            </a:r>
            <a:endParaRPr lang="en-US" b="1" i="1"/>
          </a:p>
        </p:txBody>
      </p:sp>
    </p:spTree>
    <p:extLst>
      <p:ext uri="{BB962C8B-B14F-4D97-AF65-F5344CB8AC3E}">
        <p14:creationId xmlns:p14="http://schemas.microsoft.com/office/powerpoint/2010/main" val="1411272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60" y="1209086"/>
            <a:ext cx="3876848" cy="4064925"/>
          </a:xfrm>
        </p:spPr>
        <p:txBody>
          <a:bodyPr anchor="ctr">
            <a:normAutofit/>
          </a:bodyPr>
          <a:lstStyle/>
          <a:p>
            <a:r>
              <a:rPr lang="en-US" sz="5000" b="1">
                <a:cs typeface="Calibri Light"/>
              </a:rPr>
              <a:t>Lesson Plan </a:t>
            </a: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aphicFrame>
        <p:nvGraphicFramePr>
          <p:cNvPr id="34" name="Content Placeholder 2">
            <a:extLst>
              <a:ext uri="{FF2B5EF4-FFF2-40B4-BE49-F238E27FC236}">
                <a16:creationId xmlns:a16="http://schemas.microsoft.com/office/drawing/2014/main" id="{1BBCCB07-556D-D049-8A90-F7FA1131E4DF}"/>
              </a:ext>
            </a:extLst>
          </p:cNvPr>
          <p:cNvGraphicFramePr>
            <a:graphicFrameLocks/>
          </p:cNvGraphicFramePr>
          <p:nvPr>
            <p:extLst>
              <p:ext uri="{D42A27DB-BD31-4B8C-83A1-F6EECF244321}">
                <p14:modId xmlns:p14="http://schemas.microsoft.com/office/powerpoint/2010/main" val="317554454"/>
              </p:ext>
            </p:extLst>
          </p:nvPr>
        </p:nvGraphicFramePr>
        <p:xfrm>
          <a:off x="5519324" y="594257"/>
          <a:ext cx="6171191" cy="5087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14150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nvGrpSpPr>
          <p:cNvPr id="10" name="Group 9">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1" name="Straight Connector 10">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gr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mn-cs"/>
            </a:endParaRPr>
          </a:p>
        </p:txBody>
      </p:sp>
      <p:sp>
        <p:nvSpPr>
          <p:cNvPr id="2" name="Title 1">
            <a:extLst>
              <a:ext uri="{FF2B5EF4-FFF2-40B4-BE49-F238E27FC236}">
                <a16:creationId xmlns:a16="http://schemas.microsoft.com/office/drawing/2014/main" id="{3A3CDED7-A750-4126-819F-3282EF93ED62}"/>
              </a:ext>
            </a:extLst>
          </p:cNvPr>
          <p:cNvSpPr>
            <a:spLocks noGrp="1"/>
          </p:cNvSpPr>
          <p:nvPr>
            <p:ph type="title"/>
          </p:nvPr>
        </p:nvSpPr>
        <p:spPr>
          <a:xfrm>
            <a:off x="1524000" y="1584683"/>
            <a:ext cx="9144000" cy="2551829"/>
          </a:xfrm>
        </p:spPr>
        <p:txBody>
          <a:bodyPr vert="horz" lIns="91440" tIns="45720" rIns="91440" bIns="45720" rtlCol="0" anchor="ctr">
            <a:normAutofit/>
          </a:bodyPr>
          <a:lstStyle/>
          <a:p>
            <a:pPr algn="ctr"/>
            <a:r>
              <a:rPr lang="en-US" sz="6600" b="1" i="1" kern="1200">
                <a:solidFill>
                  <a:schemeClr val="tx1"/>
                </a:solidFill>
                <a:ea typeface="+mj-ea"/>
                <a:cs typeface="+mj-cs"/>
              </a:rPr>
              <a:t>Navigating the Bluebook</a:t>
            </a:r>
          </a:p>
        </p:txBody>
      </p:sp>
    </p:spTree>
    <p:extLst>
      <p:ext uri="{BB962C8B-B14F-4D97-AF65-F5344CB8AC3E}">
        <p14:creationId xmlns:p14="http://schemas.microsoft.com/office/powerpoint/2010/main" val="1619268591"/>
      </p:ext>
    </p:extLst>
  </p:cSld>
  <p:clrMapOvr>
    <a:masterClrMapping/>
  </p:clrMapOvr>
</p:sld>
</file>

<file path=ppt/theme/theme1.xml><?xml version="1.0" encoding="utf-8"?>
<a:theme xmlns:a="http://schemas.openxmlformats.org/drawingml/2006/main" name="NULR Theme">
  <a:themeElements>
    <a:clrScheme name="Custom 12">
      <a:dk1>
        <a:srgbClr val="000000"/>
      </a:dk1>
      <a:lt1>
        <a:srgbClr val="FFFFFF"/>
      </a:lt1>
      <a:dk2>
        <a:srgbClr val="44546A"/>
      </a:dk2>
      <a:lt2>
        <a:srgbClr val="E7E6E6"/>
      </a:lt2>
      <a:accent1>
        <a:srgbClr val="941100"/>
      </a:accent1>
      <a:accent2>
        <a:srgbClr val="941100"/>
      </a:accent2>
      <a:accent3>
        <a:srgbClr val="A5A5A5"/>
      </a:accent3>
      <a:accent4>
        <a:srgbClr val="941100"/>
      </a:accent4>
      <a:accent5>
        <a:srgbClr val="A9A9A9"/>
      </a:accent5>
      <a:accent6>
        <a:srgbClr val="941100"/>
      </a:accent6>
      <a:hlink>
        <a:srgbClr val="A9A9A9"/>
      </a:hlink>
      <a:folHlink>
        <a:srgbClr val="9411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ULR Theme" id="{3E67CA08-D401-7840-8856-0267D37ACC4C}" vid="{4AA4385D-A326-1042-8855-2C4877CFECEB}"/>
    </a:ext>
  </a:extLst>
</a:theme>
</file>

<file path=ppt/theme/theme2.xml><?xml version="1.0" encoding="utf-8"?>
<a:theme xmlns:a="http://schemas.openxmlformats.org/drawingml/2006/main" name="Office Theme">
  <a:themeElements>
    <a:clrScheme name="Custom 12">
      <a:dk1>
        <a:srgbClr val="000000"/>
      </a:dk1>
      <a:lt1>
        <a:srgbClr val="FFFFFF"/>
      </a:lt1>
      <a:dk2>
        <a:srgbClr val="44546A"/>
      </a:dk2>
      <a:lt2>
        <a:srgbClr val="E7E6E6"/>
      </a:lt2>
      <a:accent1>
        <a:srgbClr val="941100"/>
      </a:accent1>
      <a:accent2>
        <a:srgbClr val="941100"/>
      </a:accent2>
      <a:accent3>
        <a:srgbClr val="A5A5A5"/>
      </a:accent3>
      <a:accent4>
        <a:srgbClr val="941100"/>
      </a:accent4>
      <a:accent5>
        <a:srgbClr val="A9A9A9"/>
      </a:accent5>
      <a:accent6>
        <a:srgbClr val="941100"/>
      </a:accent6>
      <a:hlink>
        <a:srgbClr val="A9A9A9"/>
      </a:hlink>
      <a:folHlink>
        <a:srgbClr val="9411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7EC20D39E19AF438255778717AB351F" ma:contentTypeVersion="10" ma:contentTypeDescription="Create a new document." ma:contentTypeScope="" ma:versionID="a1ece8a439668b229e92f591dec4b509">
  <xsd:schema xmlns:xsd="http://www.w3.org/2001/XMLSchema" xmlns:xs="http://www.w3.org/2001/XMLSchema" xmlns:p="http://schemas.microsoft.com/office/2006/metadata/properties" xmlns:ns2="3ba32736-562b-4d50-a4f9-c89ebbc5a6a8" xmlns:ns3="f9b6bf38-5105-403e-b390-8bfff61e19f4" targetNamespace="http://schemas.microsoft.com/office/2006/metadata/properties" ma:root="true" ma:fieldsID="541786a72425ca1cd54dd92115ccb9dd" ns2:_="" ns3:_="">
    <xsd:import namespace="3ba32736-562b-4d50-a4f9-c89ebbc5a6a8"/>
    <xsd:import namespace="f9b6bf38-5105-403e-b390-8bfff61e19f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a32736-562b-4d50-a4f9-c89ebbc5a6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9b6bf38-5105-403e-b390-8bfff61e19f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A4B269-CA13-4499-8256-102CEC79A16E}">
  <ds:schemaRefs>
    <ds:schemaRef ds:uri="3ba32736-562b-4d50-a4f9-c89ebbc5a6a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2484627-E1E8-4922-9826-EC4095EBC19A}">
  <ds:schemaRefs>
    <ds:schemaRef ds:uri="http://schemas.microsoft.com/sharepoint/v3/contenttype/forms"/>
  </ds:schemaRefs>
</ds:datastoreItem>
</file>

<file path=customXml/itemProps3.xml><?xml version="1.0" encoding="utf-8"?>
<ds:datastoreItem xmlns:ds="http://schemas.openxmlformats.org/officeDocument/2006/customXml" ds:itemID="{B2237F6D-7062-4EA6-89BB-F33F0C3C1EB1}">
  <ds:schemaRefs>
    <ds:schemaRef ds:uri="3ba32736-562b-4d50-a4f9-c89ebbc5a6a8"/>
    <ds:schemaRef ds:uri="f9b6bf38-5105-403e-b390-8bfff61e19f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2089</Words>
  <Application>Microsoft Macintosh PowerPoint</Application>
  <PresentationFormat>Widescreen</PresentationFormat>
  <Paragraphs>264</Paragraphs>
  <Slides>41</Slides>
  <Notes>35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41</vt:i4>
      </vt:variant>
    </vt:vector>
  </HeadingPairs>
  <TitlesOfParts>
    <vt:vector size="49" baseType="lpstr">
      <vt:lpstr>Arial</vt:lpstr>
      <vt:lpstr>Arial,Sans-Serif</vt:lpstr>
      <vt:lpstr>Calibri</vt:lpstr>
      <vt:lpstr>Calibri Light</vt:lpstr>
      <vt:lpstr>Garamond</vt:lpstr>
      <vt:lpstr>Times New Roman</vt:lpstr>
      <vt:lpstr>NULR Theme</vt:lpstr>
      <vt:lpstr>Office Theme</vt:lpstr>
      <vt:lpstr>PowerPoint Presentation</vt:lpstr>
      <vt:lpstr>Logistics &amp; Program Notes</vt:lpstr>
      <vt:lpstr>Agenda</vt:lpstr>
      <vt:lpstr>Fact-Checking Refresher</vt:lpstr>
      <vt:lpstr>Fact-checking</vt:lpstr>
      <vt:lpstr>How to Fact-check</vt:lpstr>
      <vt:lpstr>Cite-Checking</vt:lpstr>
      <vt:lpstr>Lesson Plan </vt:lpstr>
      <vt:lpstr>Navigating the Bluebook</vt:lpstr>
      <vt:lpstr>Navigating the Bluebook: Breakdown of Rules</vt:lpstr>
      <vt:lpstr>Navigating the Bluebook: Most Common Rules</vt:lpstr>
      <vt:lpstr>Navigating the Bluebook: Break Down of Tables</vt:lpstr>
      <vt:lpstr>How to Cite-Check</vt:lpstr>
      <vt:lpstr>Cite-Checking Steps</vt:lpstr>
      <vt:lpstr>Cite-Checking Steps</vt:lpstr>
      <vt:lpstr>Cite-Checking Steps</vt:lpstr>
      <vt:lpstr>Common Mistakes</vt:lpstr>
      <vt:lpstr>Best  Practices</vt:lpstr>
      <vt:lpstr>PowerPoint Presentation</vt:lpstr>
      <vt:lpstr>PowerPoint Presentation</vt:lpstr>
      <vt:lpstr>Examples</vt:lpstr>
      <vt:lpstr>Example 1</vt:lpstr>
      <vt:lpstr>Example 2</vt:lpstr>
      <vt:lpstr>Application Examples</vt:lpstr>
      <vt:lpstr>PowerPoint Presentation</vt:lpstr>
      <vt:lpstr>Footnote 1 Answer</vt:lpstr>
      <vt:lpstr>PowerPoint Presentation</vt:lpstr>
      <vt:lpstr>Footnote 2 Answer</vt:lpstr>
      <vt:lpstr>Practice http://nulawreview.org/resources-for-applicants-1</vt:lpstr>
      <vt:lpstr>Navigation Questions</vt:lpstr>
      <vt:lpstr>Multiple Choice #1: Periodical</vt:lpstr>
      <vt:lpstr>Multiple Choice #2: Federal Statute (U.S. Code)</vt:lpstr>
      <vt:lpstr>Multiple Choice #3: Case</vt:lpstr>
      <vt:lpstr>Multiple Choice #4: Book</vt:lpstr>
      <vt:lpstr>Source #1: Online Newspaper Article</vt:lpstr>
      <vt:lpstr>Source #2: Congressional Report</vt:lpstr>
      <vt:lpstr>Wrap-up</vt:lpstr>
      <vt:lpstr>Resources</vt:lpstr>
      <vt:lpstr>Workshop Materials</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Allison Jordan</cp:lastModifiedBy>
  <cp:revision>191</cp:revision>
  <dcterms:created xsi:type="dcterms:W3CDTF">2021-03-04T14:58:39Z</dcterms:created>
  <dcterms:modified xsi:type="dcterms:W3CDTF">2024-04-01T13:41:30Z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0x01010027EC20D39E19AF438255778717AB351F</vt:lpwstr>
  </property>
  <property fmtid="{D5CDD505-2E9C-101B-9397-08002B2CF9AE}" pid="3" name="MediaServiceImageTags">
    <vt:lpwstr/>
  </property>
  <property fmtid="{D5CDD505-2E9C-101B-9397-08002B2CF9AE}" pid="4" name="Order">
    <vt:r8>26800</vt:r8>
  </property>
  <property fmtid="{D5CDD505-2E9C-101B-9397-08002B2CF9AE}" pid="5" name="xd_Signature">
    <vt:bool>false</vt:bool>
  </property>
  <property fmtid="{D5CDD505-2E9C-101B-9397-08002B2CF9AE}" pid="6" name="xd_ProgID">
    <vt:lpwstr/>
  </property>
  <property fmtid="{D5CDD505-2E9C-101B-9397-08002B2CF9AE}" pid="7" name="_ExtendedDescription">
    <vt:lpwstr/>
  </property>
  <property fmtid="{D5CDD505-2E9C-101B-9397-08002B2CF9AE}" pid="8" name="TriggerFlowInfo">
    <vt:lpwstr/>
  </property>
  <property fmtid="{D5CDD505-2E9C-101B-9397-08002B2CF9AE}" pid="9" name="ComplianceAssetId">
    <vt:lpwstr/>
  </property>
  <property fmtid="{D5CDD505-2E9C-101B-9397-08002B2CF9AE}" pid="10" name="TemplateUrl">
    <vt:lpwstr/>
  </property>
</Properties>
</file>