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11E_D9840780.xml" ContentType="application/vnd.ms-powerpoint.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2"/>
  </p:notesMasterIdLst>
  <p:sldIdLst>
    <p:sldId id="256" r:id="rId5"/>
    <p:sldId id="263" r:id="rId6"/>
    <p:sldId id="257" r:id="rId7"/>
    <p:sldId id="268" r:id="rId8"/>
    <p:sldId id="269" r:id="rId9"/>
    <p:sldId id="270" r:id="rId10"/>
    <p:sldId id="299" r:id="rId11"/>
    <p:sldId id="302" r:id="rId12"/>
    <p:sldId id="271" r:id="rId13"/>
    <p:sldId id="272" r:id="rId14"/>
    <p:sldId id="273" r:id="rId15"/>
    <p:sldId id="274" r:id="rId16"/>
    <p:sldId id="275" r:id="rId17"/>
    <p:sldId id="277" r:id="rId18"/>
    <p:sldId id="278" r:id="rId19"/>
    <p:sldId id="282" r:id="rId20"/>
    <p:sldId id="283" r:id="rId21"/>
    <p:sldId id="284" r:id="rId22"/>
    <p:sldId id="285" r:id="rId23"/>
    <p:sldId id="286" r:id="rId24"/>
    <p:sldId id="288" r:id="rId25"/>
    <p:sldId id="287" r:id="rId26"/>
    <p:sldId id="289" r:id="rId27"/>
    <p:sldId id="290" r:id="rId28"/>
    <p:sldId id="292" r:id="rId29"/>
    <p:sldId id="291"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C4487E-88C3-FF02-BAF0-9BB8BA017A52}" name="Dustin Haigler" initials="DH" userId="S::haigler.d@northeastern.edu::1ebc238b-13c9-42e8-94e4-25bd86558817" providerId="AD"/>
  <p188:author id="{D54FB1E0-82FB-B05B-FAF5-8B34968F0FD3}" name="Allison Jordan" initials="AJ" userId="S::jordan.alli@northeastern.edu::11c37df8-32a8-486e-8e8b-de620c69aefe" providerId="AD"/>
  <p188:author id="{822973F7-630E-6650-920B-FC9DD04A83D9}" name="Ishika Sen Mukherjee" initials="IM" userId="S::senmukherjee.i@northeastern.edu::6d5e2f8f-bacc-4b27-8a3a-c648c5e2afb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C8A096-FF9C-AB02-DA29-DA71DDD45B12}" v="87" dt="2024-03-19T08:30:48.813"/>
    <p1510:client id="{74E4C303-9CB2-1CDF-AD89-5A502C009356}" v="12" dt="2024-03-19T01:52:06.559"/>
    <p1510:client id="{8D4EFB9E-48C7-AB85-3680-5B516C200A56}" v="15" dt="2024-03-20T16:25:38.325"/>
    <p1510:client id="{8F0BF440-2EE4-DC3C-06AF-36AB47818B3D}" v="9" dt="2024-03-19T14:27:57.761"/>
    <p1510:client id="{B5C16C89-894B-221E-78E5-5B48A8F5BDB9}" v="3" dt="2024-03-20T15:02:26.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9"/>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omments/modernComment_11E_D9840780.xml><?xml version="1.0" encoding="utf-8"?>
<p188:cmLst xmlns:a="http://schemas.openxmlformats.org/drawingml/2006/main" xmlns:r="http://schemas.openxmlformats.org/officeDocument/2006/relationships" xmlns:p188="http://schemas.microsoft.com/office/powerpoint/2018/8/main">
  <p188:cm id="{0081C685-648F-4F8A-A4D5-D4102283687D}" authorId="{822973F7-630E-6650-920B-FC9DD04A83D9}" status="resolved" created="2024-03-18T01:10:30.268" complete="100000">
    <ac:txMkLst xmlns:ac="http://schemas.microsoft.com/office/drawing/2013/main/command">
      <pc:docMk xmlns:pc="http://schemas.microsoft.com/office/powerpoint/2013/main/command"/>
      <pc:sldMk xmlns:pc="http://schemas.microsoft.com/office/powerpoint/2013/main/command" cId="3649308544" sldId="286"/>
      <ac:spMk id="4" creationId="{40659D69-9BA8-4983-8FF1-E2058BB9268D}"/>
      <ac:txMk cp="100" len="4">
        <ac:context len="183" hash="1365318038"/>
      </ac:txMk>
    </ac:txMkLst>
    <p188:pos x="658812" y="1389062"/>
    <p188:replyLst>
      <p188:reply id="{6E999EDA-0417-4A7E-8D32-160277DE33FB}" authorId="{D54FB1E0-82FB-B05B-FAF5-8B34968F0FD3}" created="2024-03-18T15:15:49.221">
        <p188:txBody>
          <a:bodyPr/>
          <a:lstStyle/>
          <a:p>
            <a:r>
              <a:rPr lang="en-US"/>
              <a:t>see priors slide answer</a:t>
            </a:r>
          </a:p>
        </p188:txBody>
      </p188:reply>
      <p188:reply id="{A8CD8EF4-9EF6-4DD6-9879-96FA62A5F33E}" authorId="{0FC4487E-88C3-FF02-BAF0-9BB8BA017A52}" created="2024-03-19T08:30:09.952">
        <p188:txBody>
          <a:bodyPr/>
          <a:lstStyle/>
          <a:p>
            <a:r>
              <a:rPr lang="en-US"/>
              <a:t>usu. or us. are abbreviations for usually</a:t>
            </a:r>
          </a:p>
        </p188:txBody>
      </p188:reply>
    </p188:replyLst>
    <p188:txBody>
      <a:bodyPr/>
      <a:lstStyle/>
      <a:p>
        <a:r>
          <a:rPr lang="en-US"/>
          <a:t>Same here as previous slide -- I'm guessing this means usually?</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B0BE2-33C5-474F-9230-D7EF6569F3F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C3013C9-1FB2-4B43-B357-4708338E52A2}">
      <dgm:prSet/>
      <dgm:spPr/>
      <dgm:t>
        <a:bodyPr/>
        <a:lstStyle/>
        <a:p>
          <a:pPr>
            <a:lnSpc>
              <a:spcPct val="100000"/>
            </a:lnSpc>
          </a:pPr>
          <a:r>
            <a:rPr lang="en-US">
              <a:latin typeface="Garamond"/>
            </a:rPr>
            <a:t>Fact-Checking</a:t>
          </a:r>
        </a:p>
      </dgm:t>
    </dgm:pt>
    <dgm:pt modelId="{2444C2BF-5E49-4B29-8E7F-23CBEA201DE2}" type="parTrans" cxnId="{CF7EA802-235E-406D-BC0E-7A1A38F28923}">
      <dgm:prSet/>
      <dgm:spPr/>
      <dgm:t>
        <a:bodyPr/>
        <a:lstStyle/>
        <a:p>
          <a:endParaRPr lang="en-US"/>
        </a:p>
      </dgm:t>
    </dgm:pt>
    <dgm:pt modelId="{5F69707D-9008-4B07-9D70-F62A1E49B856}" type="sibTrans" cxnId="{CF7EA802-235E-406D-BC0E-7A1A38F28923}">
      <dgm:prSet/>
      <dgm:spPr/>
      <dgm:t>
        <a:bodyPr/>
        <a:lstStyle/>
        <a:p>
          <a:endParaRPr lang="en-US"/>
        </a:p>
      </dgm:t>
    </dgm:pt>
    <dgm:pt modelId="{1D4FACC0-9CBB-4361-9EE0-B980BEF7B3B8}">
      <dgm:prSet/>
      <dgm:spPr/>
      <dgm:t>
        <a:bodyPr/>
        <a:lstStyle/>
        <a:p>
          <a:pPr>
            <a:lnSpc>
              <a:spcPct val="100000"/>
            </a:lnSpc>
          </a:pPr>
          <a:r>
            <a:rPr lang="en-US">
              <a:latin typeface="Garamond"/>
            </a:rPr>
            <a:t>Practice</a:t>
          </a:r>
        </a:p>
      </dgm:t>
    </dgm:pt>
    <dgm:pt modelId="{5CDBB1F3-7AAA-432B-B1ED-C69FBC7A100C}" type="parTrans" cxnId="{3973C1A2-52D9-465E-86C4-3BF14A2DC776}">
      <dgm:prSet/>
      <dgm:spPr/>
      <dgm:t>
        <a:bodyPr/>
        <a:lstStyle/>
        <a:p>
          <a:endParaRPr lang="en-US"/>
        </a:p>
      </dgm:t>
    </dgm:pt>
    <dgm:pt modelId="{97A4571C-2DAF-47E0-B998-5EEF8ABD5838}" type="sibTrans" cxnId="{3973C1A2-52D9-465E-86C4-3BF14A2DC776}">
      <dgm:prSet/>
      <dgm:spPr/>
      <dgm:t>
        <a:bodyPr/>
        <a:lstStyle/>
        <a:p>
          <a:endParaRPr lang="en-US"/>
        </a:p>
      </dgm:t>
    </dgm:pt>
    <dgm:pt modelId="{2DC71D05-27DC-4294-95CD-98AB311F88E4}">
      <dgm:prSet/>
      <dgm:spPr/>
      <dgm:t>
        <a:bodyPr/>
        <a:lstStyle/>
        <a:p>
          <a:pPr>
            <a:lnSpc>
              <a:spcPct val="100000"/>
            </a:lnSpc>
          </a:pPr>
          <a:r>
            <a:rPr lang="en-US">
              <a:latin typeface="Garamond"/>
            </a:rPr>
            <a:t>Wrap-up</a:t>
          </a:r>
        </a:p>
      </dgm:t>
    </dgm:pt>
    <dgm:pt modelId="{C1163261-85B1-44BA-A49C-A29FDFE31C66}" type="parTrans" cxnId="{974C61C0-7438-4DC4-BC90-F12BA90A8D30}">
      <dgm:prSet/>
      <dgm:spPr/>
      <dgm:t>
        <a:bodyPr/>
        <a:lstStyle/>
        <a:p>
          <a:endParaRPr lang="en-US"/>
        </a:p>
      </dgm:t>
    </dgm:pt>
    <dgm:pt modelId="{44A9F513-5996-4AE5-A20A-1E73A4696FF0}" type="sibTrans" cxnId="{974C61C0-7438-4DC4-BC90-F12BA90A8D30}">
      <dgm:prSet/>
      <dgm:spPr/>
      <dgm:t>
        <a:bodyPr/>
        <a:lstStyle/>
        <a:p>
          <a:endParaRPr lang="en-US"/>
        </a:p>
      </dgm:t>
    </dgm:pt>
    <dgm:pt modelId="{DAA6B605-8998-4AD5-A019-964BBB364EDB}" type="pres">
      <dgm:prSet presAssocID="{48DB0BE2-33C5-474F-9230-D7EF6569F3F0}" presName="root" presStyleCnt="0">
        <dgm:presLayoutVars>
          <dgm:dir/>
          <dgm:resizeHandles val="exact"/>
        </dgm:presLayoutVars>
      </dgm:prSet>
      <dgm:spPr/>
    </dgm:pt>
    <dgm:pt modelId="{A4FF0D3C-A9B4-4877-9479-6CE40A18904E}" type="pres">
      <dgm:prSet presAssocID="{6C3013C9-1FB2-4B43-B357-4708338E52A2}" presName="compNode" presStyleCnt="0"/>
      <dgm:spPr/>
    </dgm:pt>
    <dgm:pt modelId="{C5120231-F2B4-4E3A-8330-AAAEAADB2E20}" type="pres">
      <dgm:prSet presAssocID="{6C3013C9-1FB2-4B43-B357-4708338E52A2}" presName="bgRect" presStyleLbl="bgShp" presStyleIdx="0" presStyleCnt="3"/>
      <dgm:spPr/>
    </dgm:pt>
    <dgm:pt modelId="{E6C712AF-F675-430A-9088-5A27923449FF}" type="pres">
      <dgm:prSet presAssocID="{6C3013C9-1FB2-4B43-B357-4708338E52A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80EE7E23-B7BA-4A1E-AFBF-59EB52730F5C}" type="pres">
      <dgm:prSet presAssocID="{6C3013C9-1FB2-4B43-B357-4708338E52A2}" presName="spaceRect" presStyleCnt="0"/>
      <dgm:spPr/>
    </dgm:pt>
    <dgm:pt modelId="{71805B5A-0929-4DCC-860D-CF1CE49BCE04}" type="pres">
      <dgm:prSet presAssocID="{6C3013C9-1FB2-4B43-B357-4708338E52A2}" presName="parTx" presStyleLbl="revTx" presStyleIdx="0" presStyleCnt="3">
        <dgm:presLayoutVars>
          <dgm:chMax val="0"/>
          <dgm:chPref val="0"/>
        </dgm:presLayoutVars>
      </dgm:prSet>
      <dgm:spPr/>
    </dgm:pt>
    <dgm:pt modelId="{51405238-B55F-4C31-8564-AF95C705E52B}" type="pres">
      <dgm:prSet presAssocID="{5F69707D-9008-4B07-9D70-F62A1E49B856}" presName="sibTrans" presStyleCnt="0"/>
      <dgm:spPr/>
    </dgm:pt>
    <dgm:pt modelId="{E1D2C6B3-211A-41F8-91A2-9528071656E6}" type="pres">
      <dgm:prSet presAssocID="{1D4FACC0-9CBB-4361-9EE0-B980BEF7B3B8}" presName="compNode" presStyleCnt="0"/>
      <dgm:spPr/>
    </dgm:pt>
    <dgm:pt modelId="{8B8A608B-6B59-4415-BD07-672F4DEB08E1}" type="pres">
      <dgm:prSet presAssocID="{1D4FACC0-9CBB-4361-9EE0-B980BEF7B3B8}" presName="bgRect" presStyleLbl="bgShp" presStyleIdx="1" presStyleCnt="3"/>
      <dgm:spPr/>
    </dgm:pt>
    <dgm:pt modelId="{7AC33D2C-C9AB-426A-AF17-E8170CB83989}" type="pres">
      <dgm:prSet presAssocID="{1D4FACC0-9CBB-4361-9EE0-B980BEF7B3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85B3F780-1F5D-4B53-9322-26411F32CE0B}" type="pres">
      <dgm:prSet presAssocID="{1D4FACC0-9CBB-4361-9EE0-B980BEF7B3B8}" presName="spaceRect" presStyleCnt="0"/>
      <dgm:spPr/>
    </dgm:pt>
    <dgm:pt modelId="{37099A7D-19E5-484F-9762-D0F5718A1AE2}" type="pres">
      <dgm:prSet presAssocID="{1D4FACC0-9CBB-4361-9EE0-B980BEF7B3B8}" presName="parTx" presStyleLbl="revTx" presStyleIdx="1" presStyleCnt="3">
        <dgm:presLayoutVars>
          <dgm:chMax val="0"/>
          <dgm:chPref val="0"/>
        </dgm:presLayoutVars>
      </dgm:prSet>
      <dgm:spPr/>
    </dgm:pt>
    <dgm:pt modelId="{8F0B42C6-A89C-44F1-88F9-E50DF3677A5C}" type="pres">
      <dgm:prSet presAssocID="{97A4571C-2DAF-47E0-B998-5EEF8ABD5838}" presName="sibTrans" presStyleCnt="0"/>
      <dgm:spPr/>
    </dgm:pt>
    <dgm:pt modelId="{A8F17256-7128-43C3-B6B8-85C15A8D38C8}" type="pres">
      <dgm:prSet presAssocID="{2DC71D05-27DC-4294-95CD-98AB311F88E4}" presName="compNode" presStyleCnt="0"/>
      <dgm:spPr/>
    </dgm:pt>
    <dgm:pt modelId="{277F85BD-DF82-49E2-99B4-9137DEE4C7E0}" type="pres">
      <dgm:prSet presAssocID="{2DC71D05-27DC-4294-95CD-98AB311F88E4}" presName="bgRect" presStyleLbl="bgShp" presStyleIdx="2" presStyleCnt="3"/>
      <dgm:spPr/>
    </dgm:pt>
    <dgm:pt modelId="{315819B3-F6C0-4608-A282-1B5AA1856EEB}" type="pres">
      <dgm:prSet presAssocID="{2DC71D05-27DC-4294-95CD-98AB311F88E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BF7CC1B2-C369-4F75-87FD-36B955D834A1}" type="pres">
      <dgm:prSet presAssocID="{2DC71D05-27DC-4294-95CD-98AB311F88E4}" presName="spaceRect" presStyleCnt="0"/>
      <dgm:spPr/>
    </dgm:pt>
    <dgm:pt modelId="{E8C37C58-03ED-472F-A642-33CE3F6DE213}" type="pres">
      <dgm:prSet presAssocID="{2DC71D05-27DC-4294-95CD-98AB311F88E4}" presName="parTx" presStyleLbl="revTx" presStyleIdx="2" presStyleCnt="3">
        <dgm:presLayoutVars>
          <dgm:chMax val="0"/>
          <dgm:chPref val="0"/>
        </dgm:presLayoutVars>
      </dgm:prSet>
      <dgm:spPr/>
    </dgm:pt>
  </dgm:ptLst>
  <dgm:cxnLst>
    <dgm:cxn modelId="{CF7EA802-235E-406D-BC0E-7A1A38F28923}" srcId="{48DB0BE2-33C5-474F-9230-D7EF6569F3F0}" destId="{6C3013C9-1FB2-4B43-B357-4708338E52A2}" srcOrd="0" destOrd="0" parTransId="{2444C2BF-5E49-4B29-8E7F-23CBEA201DE2}" sibTransId="{5F69707D-9008-4B07-9D70-F62A1E49B856}"/>
    <dgm:cxn modelId="{2AD89151-3BF1-4B06-AF5D-1D42B1B997EF}" type="presOf" srcId="{6C3013C9-1FB2-4B43-B357-4708338E52A2}" destId="{71805B5A-0929-4DCC-860D-CF1CE49BCE04}" srcOrd="0" destOrd="0" presId="urn:microsoft.com/office/officeart/2018/2/layout/IconVerticalSolidList"/>
    <dgm:cxn modelId="{026CEF6E-B7FD-4E47-B6AE-0944AD918D3A}" type="presOf" srcId="{1D4FACC0-9CBB-4361-9EE0-B980BEF7B3B8}" destId="{37099A7D-19E5-484F-9762-D0F5718A1AE2}" srcOrd="0" destOrd="0" presId="urn:microsoft.com/office/officeart/2018/2/layout/IconVerticalSolidList"/>
    <dgm:cxn modelId="{D6513394-104A-4C59-B193-49C876FAFAB8}" type="presOf" srcId="{2DC71D05-27DC-4294-95CD-98AB311F88E4}" destId="{E8C37C58-03ED-472F-A642-33CE3F6DE213}" srcOrd="0" destOrd="0" presId="urn:microsoft.com/office/officeart/2018/2/layout/IconVerticalSolidList"/>
    <dgm:cxn modelId="{3D51BDA2-B318-47F2-BE1F-7C98AD73A7C5}" type="presOf" srcId="{48DB0BE2-33C5-474F-9230-D7EF6569F3F0}" destId="{DAA6B605-8998-4AD5-A019-964BBB364EDB}" srcOrd="0" destOrd="0" presId="urn:microsoft.com/office/officeart/2018/2/layout/IconVerticalSolidList"/>
    <dgm:cxn modelId="{3973C1A2-52D9-465E-86C4-3BF14A2DC776}" srcId="{48DB0BE2-33C5-474F-9230-D7EF6569F3F0}" destId="{1D4FACC0-9CBB-4361-9EE0-B980BEF7B3B8}" srcOrd="1" destOrd="0" parTransId="{5CDBB1F3-7AAA-432B-B1ED-C69FBC7A100C}" sibTransId="{97A4571C-2DAF-47E0-B998-5EEF8ABD5838}"/>
    <dgm:cxn modelId="{974C61C0-7438-4DC4-BC90-F12BA90A8D30}" srcId="{48DB0BE2-33C5-474F-9230-D7EF6569F3F0}" destId="{2DC71D05-27DC-4294-95CD-98AB311F88E4}" srcOrd="2" destOrd="0" parTransId="{C1163261-85B1-44BA-A49C-A29FDFE31C66}" sibTransId="{44A9F513-5996-4AE5-A20A-1E73A4696FF0}"/>
    <dgm:cxn modelId="{0BE7122A-3DBC-471B-873C-64147F99F441}" type="presParOf" srcId="{DAA6B605-8998-4AD5-A019-964BBB364EDB}" destId="{A4FF0D3C-A9B4-4877-9479-6CE40A18904E}" srcOrd="0" destOrd="0" presId="urn:microsoft.com/office/officeart/2018/2/layout/IconVerticalSolidList"/>
    <dgm:cxn modelId="{F25401C5-6224-4BB7-8F8D-5A159626DEC3}" type="presParOf" srcId="{A4FF0D3C-A9B4-4877-9479-6CE40A18904E}" destId="{C5120231-F2B4-4E3A-8330-AAAEAADB2E20}" srcOrd="0" destOrd="0" presId="urn:microsoft.com/office/officeart/2018/2/layout/IconVerticalSolidList"/>
    <dgm:cxn modelId="{97106A93-7E15-4199-8716-38EA2EE0A401}" type="presParOf" srcId="{A4FF0D3C-A9B4-4877-9479-6CE40A18904E}" destId="{E6C712AF-F675-430A-9088-5A27923449FF}" srcOrd="1" destOrd="0" presId="urn:microsoft.com/office/officeart/2018/2/layout/IconVerticalSolidList"/>
    <dgm:cxn modelId="{59346DCF-FA58-43E7-B35C-FAE84E8ED3F4}" type="presParOf" srcId="{A4FF0D3C-A9B4-4877-9479-6CE40A18904E}" destId="{80EE7E23-B7BA-4A1E-AFBF-59EB52730F5C}" srcOrd="2" destOrd="0" presId="urn:microsoft.com/office/officeart/2018/2/layout/IconVerticalSolidList"/>
    <dgm:cxn modelId="{5E236040-5F96-4309-9F9E-8EB7A0D0110D}" type="presParOf" srcId="{A4FF0D3C-A9B4-4877-9479-6CE40A18904E}" destId="{71805B5A-0929-4DCC-860D-CF1CE49BCE04}" srcOrd="3" destOrd="0" presId="urn:microsoft.com/office/officeart/2018/2/layout/IconVerticalSolidList"/>
    <dgm:cxn modelId="{81018032-333C-4DE2-968D-AD9D771E0196}" type="presParOf" srcId="{DAA6B605-8998-4AD5-A019-964BBB364EDB}" destId="{51405238-B55F-4C31-8564-AF95C705E52B}" srcOrd="1" destOrd="0" presId="urn:microsoft.com/office/officeart/2018/2/layout/IconVerticalSolidList"/>
    <dgm:cxn modelId="{257E8521-67EE-42FD-8AEB-6FAD5300DE69}" type="presParOf" srcId="{DAA6B605-8998-4AD5-A019-964BBB364EDB}" destId="{E1D2C6B3-211A-41F8-91A2-9528071656E6}" srcOrd="2" destOrd="0" presId="urn:microsoft.com/office/officeart/2018/2/layout/IconVerticalSolidList"/>
    <dgm:cxn modelId="{C67F8D80-62B2-42FD-AAE9-55DCA0DE1C1E}" type="presParOf" srcId="{E1D2C6B3-211A-41F8-91A2-9528071656E6}" destId="{8B8A608B-6B59-4415-BD07-672F4DEB08E1}" srcOrd="0" destOrd="0" presId="urn:microsoft.com/office/officeart/2018/2/layout/IconVerticalSolidList"/>
    <dgm:cxn modelId="{876A0E8D-E917-4C90-BE97-080E28B03252}" type="presParOf" srcId="{E1D2C6B3-211A-41F8-91A2-9528071656E6}" destId="{7AC33D2C-C9AB-426A-AF17-E8170CB83989}" srcOrd="1" destOrd="0" presId="urn:microsoft.com/office/officeart/2018/2/layout/IconVerticalSolidList"/>
    <dgm:cxn modelId="{B76004F3-792B-48D8-801B-31AD6B34B26F}" type="presParOf" srcId="{E1D2C6B3-211A-41F8-91A2-9528071656E6}" destId="{85B3F780-1F5D-4B53-9322-26411F32CE0B}" srcOrd="2" destOrd="0" presId="urn:microsoft.com/office/officeart/2018/2/layout/IconVerticalSolidList"/>
    <dgm:cxn modelId="{AF2DF4B1-AFC0-4B61-84C1-0AE27E54016E}" type="presParOf" srcId="{E1D2C6B3-211A-41F8-91A2-9528071656E6}" destId="{37099A7D-19E5-484F-9762-D0F5718A1AE2}" srcOrd="3" destOrd="0" presId="urn:microsoft.com/office/officeart/2018/2/layout/IconVerticalSolidList"/>
    <dgm:cxn modelId="{7F88BD4A-3937-4535-B591-FFDD12D84CEB}" type="presParOf" srcId="{DAA6B605-8998-4AD5-A019-964BBB364EDB}" destId="{8F0B42C6-A89C-44F1-88F9-E50DF3677A5C}" srcOrd="3" destOrd="0" presId="urn:microsoft.com/office/officeart/2018/2/layout/IconVerticalSolidList"/>
    <dgm:cxn modelId="{09CFEB9C-021D-4C72-9F1A-8A10E61630ED}" type="presParOf" srcId="{DAA6B605-8998-4AD5-A019-964BBB364EDB}" destId="{A8F17256-7128-43C3-B6B8-85C15A8D38C8}" srcOrd="4" destOrd="0" presId="urn:microsoft.com/office/officeart/2018/2/layout/IconVerticalSolidList"/>
    <dgm:cxn modelId="{C460FB91-59DC-4185-AFC3-B569E29102D2}" type="presParOf" srcId="{A8F17256-7128-43C3-B6B8-85C15A8D38C8}" destId="{277F85BD-DF82-49E2-99B4-9137DEE4C7E0}" srcOrd="0" destOrd="0" presId="urn:microsoft.com/office/officeart/2018/2/layout/IconVerticalSolidList"/>
    <dgm:cxn modelId="{EC811AE9-866E-4201-9F6C-B50E010F943D}" type="presParOf" srcId="{A8F17256-7128-43C3-B6B8-85C15A8D38C8}" destId="{315819B3-F6C0-4608-A282-1B5AA1856EEB}" srcOrd="1" destOrd="0" presId="urn:microsoft.com/office/officeart/2018/2/layout/IconVerticalSolidList"/>
    <dgm:cxn modelId="{8DEBFFFF-88FD-4C4E-85D7-29D8A702482A}" type="presParOf" srcId="{A8F17256-7128-43C3-B6B8-85C15A8D38C8}" destId="{BF7CC1B2-C369-4F75-87FD-36B955D834A1}" srcOrd="2" destOrd="0" presId="urn:microsoft.com/office/officeart/2018/2/layout/IconVerticalSolidList"/>
    <dgm:cxn modelId="{369F08A4-01BF-4009-BCD6-5911D7DD76A0}" type="presParOf" srcId="{A8F17256-7128-43C3-B6B8-85C15A8D38C8}" destId="{E8C37C58-03ED-472F-A642-33CE3F6DE21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5D2175-23FA-4EE6-93F0-EB811978F04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1756C5C-0E5A-4A67-B2B8-A2742B3DF40A}">
      <dgm:prSet/>
      <dgm:spPr/>
      <dgm:t>
        <a:bodyPr/>
        <a:lstStyle/>
        <a:p>
          <a:r>
            <a:rPr lang="en-US">
              <a:latin typeface="Garamond" panose="02020404030301010803" pitchFamily="18" charset="0"/>
              <a:cs typeface="Arabic Typesetting" panose="020F0502020204030204" pitchFamily="34" charset="0"/>
            </a:rPr>
            <a:t>Accuracy </a:t>
          </a:r>
        </a:p>
      </dgm:t>
    </dgm:pt>
    <dgm:pt modelId="{3DD5CB1C-011E-4667-A7ED-370741DCB19E}" type="parTrans" cxnId="{845CB073-586A-4585-B109-5B9D79D74AE2}">
      <dgm:prSet/>
      <dgm:spPr/>
      <dgm:t>
        <a:bodyPr/>
        <a:lstStyle/>
        <a:p>
          <a:endParaRPr lang="en-US"/>
        </a:p>
      </dgm:t>
    </dgm:pt>
    <dgm:pt modelId="{9D3FDDEC-3CE1-4AC7-979C-BE9C8E242817}" type="sibTrans" cxnId="{845CB073-586A-4585-B109-5B9D79D74AE2}">
      <dgm:prSet/>
      <dgm:spPr/>
      <dgm:t>
        <a:bodyPr/>
        <a:lstStyle/>
        <a:p>
          <a:endParaRPr lang="en-US"/>
        </a:p>
      </dgm:t>
    </dgm:pt>
    <dgm:pt modelId="{E33D1722-455B-41EF-B3F5-21CD7E3FE142}">
      <dgm:prSet/>
      <dgm:spPr/>
      <dgm:t>
        <a:bodyPr/>
        <a:lstStyle/>
        <a:p>
          <a:r>
            <a:rPr lang="en-US">
              <a:latin typeface="Garamond" panose="02020404030301010803" pitchFamily="18" charset="0"/>
            </a:rPr>
            <a:t>Credibility</a:t>
          </a:r>
        </a:p>
      </dgm:t>
    </dgm:pt>
    <dgm:pt modelId="{638AC48A-B95D-4043-B8BA-FCC084491CC9}" type="parTrans" cxnId="{4A660073-FB5B-4317-A7E7-FFD42F3B74FA}">
      <dgm:prSet/>
      <dgm:spPr/>
      <dgm:t>
        <a:bodyPr/>
        <a:lstStyle/>
        <a:p>
          <a:endParaRPr lang="en-US"/>
        </a:p>
      </dgm:t>
    </dgm:pt>
    <dgm:pt modelId="{368A6E73-5364-472A-B9CA-D053579E3584}" type="sibTrans" cxnId="{4A660073-FB5B-4317-A7E7-FFD42F3B74FA}">
      <dgm:prSet/>
      <dgm:spPr/>
      <dgm:t>
        <a:bodyPr/>
        <a:lstStyle/>
        <a:p>
          <a:endParaRPr lang="en-US"/>
        </a:p>
      </dgm:t>
    </dgm:pt>
    <dgm:pt modelId="{BFEC98F7-E655-4067-9C0D-0DB1D3BA0590}">
      <dgm:prSet/>
      <dgm:spPr/>
      <dgm:t>
        <a:bodyPr/>
        <a:lstStyle/>
        <a:p>
          <a:r>
            <a:rPr lang="en-US">
              <a:latin typeface="Garamond" panose="02020404030301010803" pitchFamily="18" charset="0"/>
            </a:rPr>
            <a:t>Avoid mis-attribution </a:t>
          </a:r>
        </a:p>
      </dgm:t>
    </dgm:pt>
    <dgm:pt modelId="{8AC5AC7E-B6EA-44E3-9E62-1BB8B158294C}" type="parTrans" cxnId="{2275BAE2-174A-4D09-9825-3CA72E8ACBFA}">
      <dgm:prSet/>
      <dgm:spPr/>
      <dgm:t>
        <a:bodyPr/>
        <a:lstStyle/>
        <a:p>
          <a:endParaRPr lang="en-US"/>
        </a:p>
      </dgm:t>
    </dgm:pt>
    <dgm:pt modelId="{59BCB7A6-8888-4BCC-8BED-73871ABC2DA4}" type="sibTrans" cxnId="{2275BAE2-174A-4D09-9825-3CA72E8ACBFA}">
      <dgm:prSet/>
      <dgm:spPr/>
      <dgm:t>
        <a:bodyPr/>
        <a:lstStyle/>
        <a:p>
          <a:endParaRPr lang="en-US"/>
        </a:p>
      </dgm:t>
    </dgm:pt>
    <dgm:pt modelId="{42C0C5F9-B702-4178-8CD4-7265EA561ABB}" type="pres">
      <dgm:prSet presAssocID="{875D2175-23FA-4EE6-93F0-EB811978F042}" presName="root" presStyleCnt="0">
        <dgm:presLayoutVars>
          <dgm:dir/>
          <dgm:resizeHandles val="exact"/>
        </dgm:presLayoutVars>
      </dgm:prSet>
      <dgm:spPr/>
    </dgm:pt>
    <dgm:pt modelId="{7CEF33ED-C738-471C-A35C-DD4E1F2670D9}" type="pres">
      <dgm:prSet presAssocID="{31756C5C-0E5A-4A67-B2B8-A2742B3DF40A}" presName="compNode" presStyleCnt="0"/>
      <dgm:spPr/>
    </dgm:pt>
    <dgm:pt modelId="{99C6ADDD-43E1-4827-BB4C-589E47B8630C}" type="pres">
      <dgm:prSet presAssocID="{31756C5C-0E5A-4A67-B2B8-A2742B3DF40A}" presName="bgRect" presStyleLbl="bgShp" presStyleIdx="0" presStyleCnt="3"/>
      <dgm:spPr/>
    </dgm:pt>
    <dgm:pt modelId="{00E2AD9D-414D-4F95-8FB7-6CEE5A59FD19}" type="pres">
      <dgm:prSet presAssocID="{31756C5C-0E5A-4A67-B2B8-A2742B3DF40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340643EC-D93B-41F6-9A85-52B59B456952}" type="pres">
      <dgm:prSet presAssocID="{31756C5C-0E5A-4A67-B2B8-A2742B3DF40A}" presName="spaceRect" presStyleCnt="0"/>
      <dgm:spPr/>
    </dgm:pt>
    <dgm:pt modelId="{0BF5B0A2-3F43-4AF2-ADEA-F04C07B73265}" type="pres">
      <dgm:prSet presAssocID="{31756C5C-0E5A-4A67-B2B8-A2742B3DF40A}" presName="parTx" presStyleLbl="revTx" presStyleIdx="0" presStyleCnt="3">
        <dgm:presLayoutVars>
          <dgm:chMax val="0"/>
          <dgm:chPref val="0"/>
        </dgm:presLayoutVars>
      </dgm:prSet>
      <dgm:spPr/>
    </dgm:pt>
    <dgm:pt modelId="{BE7DEDB7-356D-4847-808F-C91D38D6BF82}" type="pres">
      <dgm:prSet presAssocID="{9D3FDDEC-3CE1-4AC7-979C-BE9C8E242817}" presName="sibTrans" presStyleCnt="0"/>
      <dgm:spPr/>
    </dgm:pt>
    <dgm:pt modelId="{50A4DA99-F44A-4E62-94FC-EEB21EDCEA9A}" type="pres">
      <dgm:prSet presAssocID="{E33D1722-455B-41EF-B3F5-21CD7E3FE142}" presName="compNode" presStyleCnt="0"/>
      <dgm:spPr/>
    </dgm:pt>
    <dgm:pt modelId="{DF3DA3FB-EDA1-4BE8-829F-11C7CA80B922}" type="pres">
      <dgm:prSet presAssocID="{E33D1722-455B-41EF-B3F5-21CD7E3FE142}" presName="bgRect" presStyleLbl="bgShp" presStyleIdx="1" presStyleCnt="3"/>
      <dgm:spPr/>
    </dgm:pt>
    <dgm:pt modelId="{96261F2D-0558-43B2-AB57-A155768FE576}" type="pres">
      <dgm:prSet presAssocID="{E33D1722-455B-41EF-B3F5-21CD7E3FE14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5712120E-DB2B-4008-8454-A7017CBDBFE8}" type="pres">
      <dgm:prSet presAssocID="{E33D1722-455B-41EF-B3F5-21CD7E3FE142}" presName="spaceRect" presStyleCnt="0"/>
      <dgm:spPr/>
    </dgm:pt>
    <dgm:pt modelId="{422AB17F-AC19-44CE-98CA-A8EC8734E883}" type="pres">
      <dgm:prSet presAssocID="{E33D1722-455B-41EF-B3F5-21CD7E3FE142}" presName="parTx" presStyleLbl="revTx" presStyleIdx="1" presStyleCnt="3">
        <dgm:presLayoutVars>
          <dgm:chMax val="0"/>
          <dgm:chPref val="0"/>
        </dgm:presLayoutVars>
      </dgm:prSet>
      <dgm:spPr/>
    </dgm:pt>
    <dgm:pt modelId="{DBAA5214-B36B-44BD-91C2-66FA19D76BA0}" type="pres">
      <dgm:prSet presAssocID="{368A6E73-5364-472A-B9CA-D053579E3584}" presName="sibTrans" presStyleCnt="0"/>
      <dgm:spPr/>
    </dgm:pt>
    <dgm:pt modelId="{1DA8EEB3-5876-429F-9D52-90E33A9E3B1D}" type="pres">
      <dgm:prSet presAssocID="{BFEC98F7-E655-4067-9C0D-0DB1D3BA0590}" presName="compNode" presStyleCnt="0"/>
      <dgm:spPr/>
    </dgm:pt>
    <dgm:pt modelId="{5EB77273-F2E4-4E23-8A0C-34A2B69A4571}" type="pres">
      <dgm:prSet presAssocID="{BFEC98F7-E655-4067-9C0D-0DB1D3BA0590}" presName="bgRect" presStyleLbl="bgShp" presStyleIdx="2" presStyleCnt="3"/>
      <dgm:spPr/>
    </dgm:pt>
    <dgm:pt modelId="{75FD6EDC-A58D-45BB-9DC6-0AAC1AE9A4BB}" type="pres">
      <dgm:prSet presAssocID="{BFEC98F7-E655-4067-9C0D-0DB1D3BA059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o sign"/>
        </a:ext>
      </dgm:extLst>
    </dgm:pt>
    <dgm:pt modelId="{977A3487-4133-47DA-844F-AA5490156A8E}" type="pres">
      <dgm:prSet presAssocID="{BFEC98F7-E655-4067-9C0D-0DB1D3BA0590}" presName="spaceRect" presStyleCnt="0"/>
      <dgm:spPr/>
    </dgm:pt>
    <dgm:pt modelId="{F2C37F61-DA72-443B-88BC-A14C804647E9}" type="pres">
      <dgm:prSet presAssocID="{BFEC98F7-E655-4067-9C0D-0DB1D3BA0590}" presName="parTx" presStyleLbl="revTx" presStyleIdx="2" presStyleCnt="3">
        <dgm:presLayoutVars>
          <dgm:chMax val="0"/>
          <dgm:chPref val="0"/>
        </dgm:presLayoutVars>
      </dgm:prSet>
      <dgm:spPr/>
    </dgm:pt>
  </dgm:ptLst>
  <dgm:cxnLst>
    <dgm:cxn modelId="{A4932907-9D62-4751-9B0E-FDB027F0EA8F}" type="presOf" srcId="{BFEC98F7-E655-4067-9C0D-0DB1D3BA0590}" destId="{F2C37F61-DA72-443B-88BC-A14C804647E9}" srcOrd="0" destOrd="0" presId="urn:microsoft.com/office/officeart/2018/2/layout/IconVerticalSolidList"/>
    <dgm:cxn modelId="{4A660073-FB5B-4317-A7E7-FFD42F3B74FA}" srcId="{875D2175-23FA-4EE6-93F0-EB811978F042}" destId="{E33D1722-455B-41EF-B3F5-21CD7E3FE142}" srcOrd="1" destOrd="0" parTransId="{638AC48A-B95D-4043-B8BA-FCC084491CC9}" sibTransId="{368A6E73-5364-472A-B9CA-D053579E3584}"/>
    <dgm:cxn modelId="{845CB073-586A-4585-B109-5B9D79D74AE2}" srcId="{875D2175-23FA-4EE6-93F0-EB811978F042}" destId="{31756C5C-0E5A-4A67-B2B8-A2742B3DF40A}" srcOrd="0" destOrd="0" parTransId="{3DD5CB1C-011E-4667-A7ED-370741DCB19E}" sibTransId="{9D3FDDEC-3CE1-4AC7-979C-BE9C8E242817}"/>
    <dgm:cxn modelId="{1F4CD17C-8921-4C34-BEF6-D463354AAE2D}" type="presOf" srcId="{31756C5C-0E5A-4A67-B2B8-A2742B3DF40A}" destId="{0BF5B0A2-3F43-4AF2-ADEA-F04C07B73265}" srcOrd="0" destOrd="0" presId="urn:microsoft.com/office/officeart/2018/2/layout/IconVerticalSolidList"/>
    <dgm:cxn modelId="{EF5C22AD-344C-445F-897A-D579BBEE0068}" type="presOf" srcId="{875D2175-23FA-4EE6-93F0-EB811978F042}" destId="{42C0C5F9-B702-4178-8CD4-7265EA561ABB}" srcOrd="0" destOrd="0" presId="urn:microsoft.com/office/officeart/2018/2/layout/IconVerticalSolidList"/>
    <dgm:cxn modelId="{2275BAE2-174A-4D09-9825-3CA72E8ACBFA}" srcId="{875D2175-23FA-4EE6-93F0-EB811978F042}" destId="{BFEC98F7-E655-4067-9C0D-0DB1D3BA0590}" srcOrd="2" destOrd="0" parTransId="{8AC5AC7E-B6EA-44E3-9E62-1BB8B158294C}" sibTransId="{59BCB7A6-8888-4BCC-8BED-73871ABC2DA4}"/>
    <dgm:cxn modelId="{F4E8D5EB-CD5F-43FA-B6E8-349412348215}" type="presOf" srcId="{E33D1722-455B-41EF-B3F5-21CD7E3FE142}" destId="{422AB17F-AC19-44CE-98CA-A8EC8734E883}" srcOrd="0" destOrd="0" presId="urn:microsoft.com/office/officeart/2018/2/layout/IconVerticalSolidList"/>
    <dgm:cxn modelId="{6F756484-8895-4693-AFCE-A250675D1A96}" type="presParOf" srcId="{42C0C5F9-B702-4178-8CD4-7265EA561ABB}" destId="{7CEF33ED-C738-471C-A35C-DD4E1F2670D9}" srcOrd="0" destOrd="0" presId="urn:microsoft.com/office/officeart/2018/2/layout/IconVerticalSolidList"/>
    <dgm:cxn modelId="{8050A65B-0E33-4644-8544-50138A49F0FC}" type="presParOf" srcId="{7CEF33ED-C738-471C-A35C-DD4E1F2670D9}" destId="{99C6ADDD-43E1-4827-BB4C-589E47B8630C}" srcOrd="0" destOrd="0" presId="urn:microsoft.com/office/officeart/2018/2/layout/IconVerticalSolidList"/>
    <dgm:cxn modelId="{3EE7DA4D-106D-46A3-A814-24144E4AF8A8}" type="presParOf" srcId="{7CEF33ED-C738-471C-A35C-DD4E1F2670D9}" destId="{00E2AD9D-414D-4F95-8FB7-6CEE5A59FD19}" srcOrd="1" destOrd="0" presId="urn:microsoft.com/office/officeart/2018/2/layout/IconVerticalSolidList"/>
    <dgm:cxn modelId="{F5D39EBE-4EF9-4A2A-8BCF-BD1817375A80}" type="presParOf" srcId="{7CEF33ED-C738-471C-A35C-DD4E1F2670D9}" destId="{340643EC-D93B-41F6-9A85-52B59B456952}" srcOrd="2" destOrd="0" presId="urn:microsoft.com/office/officeart/2018/2/layout/IconVerticalSolidList"/>
    <dgm:cxn modelId="{F469A148-08F8-4A45-AD33-7E4E674C67D6}" type="presParOf" srcId="{7CEF33ED-C738-471C-A35C-DD4E1F2670D9}" destId="{0BF5B0A2-3F43-4AF2-ADEA-F04C07B73265}" srcOrd="3" destOrd="0" presId="urn:microsoft.com/office/officeart/2018/2/layout/IconVerticalSolidList"/>
    <dgm:cxn modelId="{21F2B9CE-5E3C-434A-A67C-B1EE1E783535}" type="presParOf" srcId="{42C0C5F9-B702-4178-8CD4-7265EA561ABB}" destId="{BE7DEDB7-356D-4847-808F-C91D38D6BF82}" srcOrd="1" destOrd="0" presId="urn:microsoft.com/office/officeart/2018/2/layout/IconVerticalSolidList"/>
    <dgm:cxn modelId="{6625A0E4-372B-4A04-8B1F-F4205674EC8E}" type="presParOf" srcId="{42C0C5F9-B702-4178-8CD4-7265EA561ABB}" destId="{50A4DA99-F44A-4E62-94FC-EEB21EDCEA9A}" srcOrd="2" destOrd="0" presId="urn:microsoft.com/office/officeart/2018/2/layout/IconVerticalSolidList"/>
    <dgm:cxn modelId="{8B5C9C4C-622C-4CE3-8B5A-AAA4D2ADCADF}" type="presParOf" srcId="{50A4DA99-F44A-4E62-94FC-EEB21EDCEA9A}" destId="{DF3DA3FB-EDA1-4BE8-829F-11C7CA80B922}" srcOrd="0" destOrd="0" presId="urn:microsoft.com/office/officeart/2018/2/layout/IconVerticalSolidList"/>
    <dgm:cxn modelId="{057E4E68-EE32-4232-8A18-78BBD025E794}" type="presParOf" srcId="{50A4DA99-F44A-4E62-94FC-EEB21EDCEA9A}" destId="{96261F2D-0558-43B2-AB57-A155768FE576}" srcOrd="1" destOrd="0" presId="urn:microsoft.com/office/officeart/2018/2/layout/IconVerticalSolidList"/>
    <dgm:cxn modelId="{C24E1799-8428-4D6F-BF27-B50EF0D8A835}" type="presParOf" srcId="{50A4DA99-F44A-4E62-94FC-EEB21EDCEA9A}" destId="{5712120E-DB2B-4008-8454-A7017CBDBFE8}" srcOrd="2" destOrd="0" presId="urn:microsoft.com/office/officeart/2018/2/layout/IconVerticalSolidList"/>
    <dgm:cxn modelId="{551BC76F-B688-4B83-8EB5-E77D4F5EF1B1}" type="presParOf" srcId="{50A4DA99-F44A-4E62-94FC-EEB21EDCEA9A}" destId="{422AB17F-AC19-44CE-98CA-A8EC8734E883}" srcOrd="3" destOrd="0" presId="urn:microsoft.com/office/officeart/2018/2/layout/IconVerticalSolidList"/>
    <dgm:cxn modelId="{F0AABDDF-90B7-4F2E-8C7D-3C9FEFC65B67}" type="presParOf" srcId="{42C0C5F9-B702-4178-8CD4-7265EA561ABB}" destId="{DBAA5214-B36B-44BD-91C2-66FA19D76BA0}" srcOrd="3" destOrd="0" presId="urn:microsoft.com/office/officeart/2018/2/layout/IconVerticalSolidList"/>
    <dgm:cxn modelId="{71A29D1C-B177-4C47-B808-DF4FBABBF1E8}" type="presParOf" srcId="{42C0C5F9-B702-4178-8CD4-7265EA561ABB}" destId="{1DA8EEB3-5876-429F-9D52-90E33A9E3B1D}" srcOrd="4" destOrd="0" presId="urn:microsoft.com/office/officeart/2018/2/layout/IconVerticalSolidList"/>
    <dgm:cxn modelId="{99507353-3D3C-4800-8F77-307461CDF4DD}" type="presParOf" srcId="{1DA8EEB3-5876-429F-9D52-90E33A9E3B1D}" destId="{5EB77273-F2E4-4E23-8A0C-34A2B69A4571}" srcOrd="0" destOrd="0" presId="urn:microsoft.com/office/officeart/2018/2/layout/IconVerticalSolidList"/>
    <dgm:cxn modelId="{92A7535A-7FB8-4A35-9806-1A0AA5AB980B}" type="presParOf" srcId="{1DA8EEB3-5876-429F-9D52-90E33A9E3B1D}" destId="{75FD6EDC-A58D-45BB-9DC6-0AAC1AE9A4BB}" srcOrd="1" destOrd="0" presId="urn:microsoft.com/office/officeart/2018/2/layout/IconVerticalSolidList"/>
    <dgm:cxn modelId="{D5808A0E-A76E-4AEA-A71E-D55D572715FD}" type="presParOf" srcId="{1DA8EEB3-5876-429F-9D52-90E33A9E3B1D}" destId="{977A3487-4133-47DA-844F-AA5490156A8E}" srcOrd="2" destOrd="0" presId="urn:microsoft.com/office/officeart/2018/2/layout/IconVerticalSolidList"/>
    <dgm:cxn modelId="{6F68ED6F-E649-4F70-917E-5EC8EA729CCB}" type="presParOf" srcId="{1DA8EEB3-5876-429F-9D52-90E33A9E3B1D}" destId="{F2C37F61-DA72-443B-88BC-A14C804647E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36C0C2-CEE5-4F21-B94A-0B10E3C3FEFB}" type="doc">
      <dgm:prSet loTypeId="urn:microsoft.com/office/officeart/2005/8/layout/hChevron3" loCatId="process" qsTypeId="urn:microsoft.com/office/officeart/2005/8/quickstyle/simple1" qsCatId="simple" csTypeId="urn:microsoft.com/office/officeart/2005/8/colors/colorful1" csCatId="colorful" phldr="1"/>
      <dgm:spPr/>
      <dgm:t>
        <a:bodyPr/>
        <a:lstStyle/>
        <a:p>
          <a:endParaRPr lang="en-US"/>
        </a:p>
      </dgm:t>
    </dgm:pt>
    <dgm:pt modelId="{ADFF2984-6632-4068-B427-94BD3C192BC3}">
      <dgm:prSet phldrT="[Text]" phldr="0"/>
      <dgm:spPr/>
      <dgm:t>
        <a:bodyPr/>
        <a:lstStyle/>
        <a:p>
          <a:r>
            <a:rPr lang="en-US">
              <a:latin typeface="Calibri"/>
              <a:cs typeface="Calibri"/>
            </a:rPr>
            <a:t>Does the source fully support the assertion?</a:t>
          </a:r>
          <a:endParaRPr lang="en-US"/>
        </a:p>
      </dgm:t>
    </dgm:pt>
    <dgm:pt modelId="{AAF70AE1-056D-4269-AE88-D608AC70D4E2}" type="parTrans" cxnId="{AE8E1229-CFEA-4E16-BDD4-A4BC67C9E2F7}">
      <dgm:prSet/>
      <dgm:spPr/>
      <dgm:t>
        <a:bodyPr/>
        <a:lstStyle/>
        <a:p>
          <a:endParaRPr lang="en-US"/>
        </a:p>
      </dgm:t>
    </dgm:pt>
    <dgm:pt modelId="{3DD59B33-2E3E-49B1-B7B1-9A6E8AACBAEF}" type="sibTrans" cxnId="{AE8E1229-CFEA-4E16-BDD4-A4BC67C9E2F7}">
      <dgm:prSet/>
      <dgm:spPr/>
      <dgm:t>
        <a:bodyPr/>
        <a:lstStyle/>
        <a:p>
          <a:endParaRPr lang="en-US"/>
        </a:p>
      </dgm:t>
    </dgm:pt>
    <dgm:pt modelId="{DBAAC5BA-4037-4D6B-BECE-F8B7A79B0A44}">
      <dgm:prSet phldrT="[Text]" phldr="0"/>
      <dgm:spPr/>
      <dgm:t>
        <a:bodyPr/>
        <a:lstStyle/>
        <a:p>
          <a:pPr rtl="0"/>
          <a:r>
            <a:rPr lang="en-US">
              <a:latin typeface="Calibri Light" panose="020F0302020204030204"/>
            </a:rPr>
            <a:t>Look Beyond</a:t>
          </a:r>
          <a:endParaRPr lang="en-US"/>
        </a:p>
      </dgm:t>
    </dgm:pt>
    <dgm:pt modelId="{1AFE07FB-78D2-403C-9D83-D83D250F7BE8}" type="parTrans" cxnId="{7B8670AA-B3ED-488B-81EF-E876EE4C30E0}">
      <dgm:prSet/>
      <dgm:spPr/>
      <dgm:t>
        <a:bodyPr/>
        <a:lstStyle/>
        <a:p>
          <a:endParaRPr lang="en-US"/>
        </a:p>
      </dgm:t>
    </dgm:pt>
    <dgm:pt modelId="{69BA79B5-6B1C-4C94-93FA-D4A8A2B7D98D}" type="sibTrans" cxnId="{7B8670AA-B3ED-488B-81EF-E876EE4C30E0}">
      <dgm:prSet/>
      <dgm:spPr/>
      <dgm:t>
        <a:bodyPr/>
        <a:lstStyle/>
        <a:p>
          <a:endParaRPr lang="en-US"/>
        </a:p>
      </dgm:t>
    </dgm:pt>
    <dgm:pt modelId="{0146DD0A-7CF5-40D8-9ABC-D307FF3E7277}">
      <dgm:prSet phldrT="[Text]" phldr="0"/>
      <dgm:spPr/>
      <dgm:t>
        <a:bodyPr/>
        <a:lstStyle/>
        <a:p>
          <a:pPr rtl="0"/>
          <a:r>
            <a:rPr lang="en-US">
              <a:latin typeface="Calibri Light" panose="020F0302020204030204"/>
            </a:rPr>
            <a:t>Does the sentence or citation contain spelling or grammatical errors?</a:t>
          </a:r>
          <a:endParaRPr lang="en-US"/>
        </a:p>
      </dgm:t>
    </dgm:pt>
    <dgm:pt modelId="{539621D7-A106-4E53-B0F4-8E92B9504029}" type="parTrans" cxnId="{EF98154C-8700-4F80-BEE2-614797278F89}">
      <dgm:prSet/>
      <dgm:spPr/>
      <dgm:t>
        <a:bodyPr/>
        <a:lstStyle/>
        <a:p>
          <a:endParaRPr lang="en-US"/>
        </a:p>
      </dgm:t>
    </dgm:pt>
    <dgm:pt modelId="{9990E6E3-F0A5-4395-910F-B5CBA4D692E1}" type="sibTrans" cxnId="{EF98154C-8700-4F80-BEE2-614797278F89}">
      <dgm:prSet/>
      <dgm:spPr/>
      <dgm:t>
        <a:bodyPr/>
        <a:lstStyle/>
        <a:p>
          <a:endParaRPr lang="en-US"/>
        </a:p>
      </dgm:t>
    </dgm:pt>
    <dgm:pt modelId="{9C738A3C-9695-412B-98C6-9CF6D1D62E0D}">
      <dgm:prSet phldr="0"/>
      <dgm:spPr/>
      <dgm:t>
        <a:bodyPr/>
        <a:lstStyle/>
        <a:p>
          <a:pPr rtl="0"/>
          <a:r>
            <a:rPr lang="en-US">
              <a:latin typeface="Calibri"/>
              <a:cs typeface="Calibri"/>
            </a:rPr>
            <a:t>Identify Assertion</a:t>
          </a:r>
        </a:p>
      </dgm:t>
    </dgm:pt>
    <dgm:pt modelId="{F48E1C8A-0FB8-44B5-8710-2FEF12276B7E}" type="parTrans" cxnId="{ABA72597-73D3-4964-93FE-8D8E24DF138E}">
      <dgm:prSet/>
      <dgm:spPr/>
    </dgm:pt>
    <dgm:pt modelId="{8C8CE988-0D2A-4D1A-9AA8-9192DE33D60E}" type="sibTrans" cxnId="{ABA72597-73D3-4964-93FE-8D8E24DF138E}">
      <dgm:prSet/>
      <dgm:spPr/>
    </dgm:pt>
    <dgm:pt modelId="{F8015452-2CCD-4D1A-8113-41CDEDCED8BA}">
      <dgm:prSet phldr="0"/>
      <dgm:spPr/>
      <dgm:t>
        <a:bodyPr/>
        <a:lstStyle/>
        <a:p>
          <a:r>
            <a:rPr lang="en-US">
              <a:latin typeface="Calibri"/>
              <a:cs typeface="Calibri"/>
            </a:rPr>
            <a:t>What is the author saying?</a:t>
          </a:r>
        </a:p>
      </dgm:t>
    </dgm:pt>
    <dgm:pt modelId="{4916353F-9527-4F3D-901E-3B03F715E260}" type="parTrans" cxnId="{545BAD74-DB60-4515-9DCF-70E06E6BD3C9}">
      <dgm:prSet/>
      <dgm:spPr/>
    </dgm:pt>
    <dgm:pt modelId="{02CAA67D-B3C9-42C1-95B8-B4829BC57EFB}" type="sibTrans" cxnId="{545BAD74-DB60-4515-9DCF-70E06E6BD3C9}">
      <dgm:prSet/>
      <dgm:spPr/>
    </dgm:pt>
    <dgm:pt modelId="{BF9943BD-8D22-4ADB-A4A5-051C1958EE35}">
      <dgm:prSet phldr="0"/>
      <dgm:spPr/>
      <dgm:t>
        <a:bodyPr/>
        <a:lstStyle/>
        <a:p>
          <a:r>
            <a:rPr lang="en-US">
              <a:latin typeface="Calibri"/>
              <a:cs typeface="Calibri"/>
            </a:rPr>
            <a:t>Find the Source</a:t>
          </a:r>
        </a:p>
      </dgm:t>
    </dgm:pt>
    <dgm:pt modelId="{97E816D1-13C6-4916-87F0-C6FBEA258D1E}" type="parTrans" cxnId="{4F3A9BCB-B190-48C3-9276-73F943C5C93B}">
      <dgm:prSet/>
      <dgm:spPr/>
    </dgm:pt>
    <dgm:pt modelId="{090776F1-9163-48E5-92AD-0EBB6FE2541D}" type="sibTrans" cxnId="{4F3A9BCB-B190-48C3-9276-73F943C5C93B}">
      <dgm:prSet/>
      <dgm:spPr/>
    </dgm:pt>
    <dgm:pt modelId="{997BDDDA-5A87-4721-BD54-233A95E76B74}">
      <dgm:prSet phldr="0"/>
      <dgm:spPr/>
      <dgm:t>
        <a:bodyPr/>
        <a:lstStyle/>
        <a:p>
          <a:r>
            <a:rPr lang="en-US">
              <a:latin typeface="Calibri"/>
              <a:cs typeface="Calibri"/>
            </a:rPr>
            <a:t>Use author's cite to determine the source</a:t>
          </a:r>
        </a:p>
      </dgm:t>
    </dgm:pt>
    <dgm:pt modelId="{E484D732-221B-4901-BA32-FAAD29A1FF06}" type="parTrans" cxnId="{C2D379CD-9012-4A0E-A295-1F3B3DDA2834}">
      <dgm:prSet/>
      <dgm:spPr/>
    </dgm:pt>
    <dgm:pt modelId="{ADA566E2-43EF-49A0-AE47-4D744FB3C706}" type="sibTrans" cxnId="{C2D379CD-9012-4A0E-A295-1F3B3DDA2834}">
      <dgm:prSet/>
      <dgm:spPr/>
    </dgm:pt>
    <dgm:pt modelId="{1ED451D9-F469-49C2-80EC-8D20DC5C75DD}">
      <dgm:prSet phldr="0"/>
      <dgm:spPr/>
      <dgm:t>
        <a:bodyPr/>
        <a:lstStyle/>
        <a:p>
          <a:r>
            <a:rPr lang="en-US">
              <a:latin typeface="Calibri"/>
              <a:cs typeface="Calibri"/>
            </a:rPr>
            <a:t>Check Accuracy</a:t>
          </a:r>
        </a:p>
      </dgm:t>
    </dgm:pt>
    <dgm:pt modelId="{5106397D-572D-446B-B10A-0097D6AB4482}" type="parTrans" cxnId="{84D2871D-DFD9-40EF-BFE5-0D62E35BAEED}">
      <dgm:prSet/>
      <dgm:spPr/>
    </dgm:pt>
    <dgm:pt modelId="{B26677BA-D2CC-4DFE-8466-90B545022416}" type="sibTrans" cxnId="{84D2871D-DFD9-40EF-BFE5-0D62E35BAEED}">
      <dgm:prSet/>
      <dgm:spPr/>
    </dgm:pt>
    <dgm:pt modelId="{A4C3BD79-C625-477B-9198-DB1695B32205}" type="pres">
      <dgm:prSet presAssocID="{DA36C0C2-CEE5-4F21-B94A-0B10E3C3FEFB}" presName="Name0" presStyleCnt="0">
        <dgm:presLayoutVars>
          <dgm:dir/>
          <dgm:resizeHandles val="exact"/>
        </dgm:presLayoutVars>
      </dgm:prSet>
      <dgm:spPr/>
    </dgm:pt>
    <dgm:pt modelId="{930F6016-606B-467E-B4E1-1283FAEED285}" type="pres">
      <dgm:prSet presAssocID="{9C738A3C-9695-412B-98C6-9CF6D1D62E0D}" presName="parAndChTx" presStyleLbl="node1" presStyleIdx="0" presStyleCnt="4">
        <dgm:presLayoutVars>
          <dgm:bulletEnabled val="1"/>
        </dgm:presLayoutVars>
      </dgm:prSet>
      <dgm:spPr/>
    </dgm:pt>
    <dgm:pt modelId="{94283DD2-C2EC-47D8-A9F1-7B390A31CBAE}" type="pres">
      <dgm:prSet presAssocID="{8C8CE988-0D2A-4D1A-9AA8-9192DE33D60E}" presName="parAndChSpace" presStyleCnt="0"/>
      <dgm:spPr/>
    </dgm:pt>
    <dgm:pt modelId="{1E8366CA-C6AC-4DEE-AA4B-AF1F807292D0}" type="pres">
      <dgm:prSet presAssocID="{BF9943BD-8D22-4ADB-A4A5-051C1958EE35}" presName="parAndChTx" presStyleLbl="node1" presStyleIdx="1" presStyleCnt="4">
        <dgm:presLayoutVars>
          <dgm:bulletEnabled val="1"/>
        </dgm:presLayoutVars>
      </dgm:prSet>
      <dgm:spPr/>
    </dgm:pt>
    <dgm:pt modelId="{F355F376-BF24-4D31-BE0C-86F0E8EA1D49}" type="pres">
      <dgm:prSet presAssocID="{090776F1-9163-48E5-92AD-0EBB6FE2541D}" presName="parAndChSpace" presStyleCnt="0"/>
      <dgm:spPr/>
    </dgm:pt>
    <dgm:pt modelId="{3EF964A4-F3F4-46B8-8B08-63B725EC13FE}" type="pres">
      <dgm:prSet presAssocID="{1ED451D9-F469-49C2-80EC-8D20DC5C75DD}" presName="parAndChTx" presStyleLbl="node1" presStyleIdx="2" presStyleCnt="4">
        <dgm:presLayoutVars>
          <dgm:bulletEnabled val="1"/>
        </dgm:presLayoutVars>
      </dgm:prSet>
      <dgm:spPr/>
    </dgm:pt>
    <dgm:pt modelId="{59A0107E-7F6C-40E4-905C-37CB2BBD70AC}" type="pres">
      <dgm:prSet presAssocID="{B26677BA-D2CC-4DFE-8466-90B545022416}" presName="parAndChSpace" presStyleCnt="0"/>
      <dgm:spPr/>
    </dgm:pt>
    <dgm:pt modelId="{22D9BD15-616A-40B8-8992-3FABBFFC77E3}" type="pres">
      <dgm:prSet presAssocID="{DBAAC5BA-4037-4D6B-BECE-F8B7A79B0A44}" presName="parAndChTx" presStyleLbl="node1" presStyleIdx="3" presStyleCnt="4">
        <dgm:presLayoutVars>
          <dgm:bulletEnabled val="1"/>
        </dgm:presLayoutVars>
      </dgm:prSet>
      <dgm:spPr/>
    </dgm:pt>
  </dgm:ptLst>
  <dgm:cxnLst>
    <dgm:cxn modelId="{84D2871D-DFD9-40EF-BFE5-0D62E35BAEED}" srcId="{DA36C0C2-CEE5-4F21-B94A-0B10E3C3FEFB}" destId="{1ED451D9-F469-49C2-80EC-8D20DC5C75DD}" srcOrd="2" destOrd="0" parTransId="{5106397D-572D-446B-B10A-0097D6AB4482}" sibTransId="{B26677BA-D2CC-4DFE-8466-90B545022416}"/>
    <dgm:cxn modelId="{0D8E9F28-8BB5-4CF1-BCEC-8E5A01606A99}" type="presOf" srcId="{F8015452-2CCD-4D1A-8113-41CDEDCED8BA}" destId="{930F6016-606B-467E-B4E1-1283FAEED285}" srcOrd="0" destOrd="1" presId="urn:microsoft.com/office/officeart/2005/8/layout/hChevron3"/>
    <dgm:cxn modelId="{AE8E1229-CFEA-4E16-BDD4-A4BC67C9E2F7}" srcId="{1ED451D9-F469-49C2-80EC-8D20DC5C75DD}" destId="{ADFF2984-6632-4068-B427-94BD3C192BC3}" srcOrd="0" destOrd="0" parTransId="{AAF70AE1-056D-4269-AE88-D608AC70D4E2}" sibTransId="{3DD59B33-2E3E-49B1-B7B1-9A6E8AACBAEF}"/>
    <dgm:cxn modelId="{EF98154C-8700-4F80-BEE2-614797278F89}" srcId="{DBAAC5BA-4037-4D6B-BECE-F8B7A79B0A44}" destId="{0146DD0A-7CF5-40D8-9ABC-D307FF3E7277}" srcOrd="0" destOrd="0" parTransId="{539621D7-A106-4E53-B0F4-8E92B9504029}" sibTransId="{9990E6E3-F0A5-4395-910F-B5CBA4D692E1}"/>
    <dgm:cxn modelId="{37B15E53-286A-4F4E-AAE2-3C3864AB21FD}" type="presOf" srcId="{1ED451D9-F469-49C2-80EC-8D20DC5C75DD}" destId="{3EF964A4-F3F4-46B8-8B08-63B725EC13FE}" srcOrd="0" destOrd="0" presId="urn:microsoft.com/office/officeart/2005/8/layout/hChevron3"/>
    <dgm:cxn modelId="{C3D38B56-5D6C-4BE7-89F3-C036DD3ADA23}" type="presOf" srcId="{9C738A3C-9695-412B-98C6-9CF6D1D62E0D}" destId="{930F6016-606B-467E-B4E1-1283FAEED285}" srcOrd="0" destOrd="0" presId="urn:microsoft.com/office/officeart/2005/8/layout/hChevron3"/>
    <dgm:cxn modelId="{892BBA57-6CC1-4C46-91B0-AFB4159F8561}" type="presOf" srcId="{0146DD0A-7CF5-40D8-9ABC-D307FF3E7277}" destId="{22D9BD15-616A-40B8-8992-3FABBFFC77E3}" srcOrd="0" destOrd="1" presId="urn:microsoft.com/office/officeart/2005/8/layout/hChevron3"/>
    <dgm:cxn modelId="{D52C3C5C-0471-4B31-8267-B195F1A73226}" type="presOf" srcId="{DBAAC5BA-4037-4D6B-BECE-F8B7A79B0A44}" destId="{22D9BD15-616A-40B8-8992-3FABBFFC77E3}" srcOrd="0" destOrd="0" presId="urn:microsoft.com/office/officeart/2005/8/layout/hChevron3"/>
    <dgm:cxn modelId="{B3A91964-7D46-48CB-B328-4495EE04E7CF}" type="presOf" srcId="{997BDDDA-5A87-4721-BD54-233A95E76B74}" destId="{1E8366CA-C6AC-4DEE-AA4B-AF1F807292D0}" srcOrd="0" destOrd="1" presId="urn:microsoft.com/office/officeart/2005/8/layout/hChevron3"/>
    <dgm:cxn modelId="{A0F44569-A509-4483-8385-1542855B3243}" type="presOf" srcId="{DA36C0C2-CEE5-4F21-B94A-0B10E3C3FEFB}" destId="{A4C3BD79-C625-477B-9198-DB1695B32205}" srcOrd="0" destOrd="0" presId="urn:microsoft.com/office/officeart/2005/8/layout/hChevron3"/>
    <dgm:cxn modelId="{545BAD74-DB60-4515-9DCF-70E06E6BD3C9}" srcId="{9C738A3C-9695-412B-98C6-9CF6D1D62E0D}" destId="{F8015452-2CCD-4D1A-8113-41CDEDCED8BA}" srcOrd="0" destOrd="0" parTransId="{4916353F-9527-4F3D-901E-3B03F715E260}" sibTransId="{02CAA67D-B3C9-42C1-95B8-B4829BC57EFB}"/>
    <dgm:cxn modelId="{ABA72597-73D3-4964-93FE-8D8E24DF138E}" srcId="{DA36C0C2-CEE5-4F21-B94A-0B10E3C3FEFB}" destId="{9C738A3C-9695-412B-98C6-9CF6D1D62E0D}" srcOrd="0" destOrd="0" parTransId="{F48E1C8A-0FB8-44B5-8710-2FEF12276B7E}" sibTransId="{8C8CE988-0D2A-4D1A-9AA8-9192DE33D60E}"/>
    <dgm:cxn modelId="{7B8670AA-B3ED-488B-81EF-E876EE4C30E0}" srcId="{DA36C0C2-CEE5-4F21-B94A-0B10E3C3FEFB}" destId="{DBAAC5BA-4037-4D6B-BECE-F8B7A79B0A44}" srcOrd="3" destOrd="0" parTransId="{1AFE07FB-78D2-403C-9D83-D83D250F7BE8}" sibTransId="{69BA79B5-6B1C-4C94-93FA-D4A8A2B7D98D}"/>
    <dgm:cxn modelId="{A94FDAB4-A052-4B4A-84E5-A9DE76AACC65}" type="presOf" srcId="{BF9943BD-8D22-4ADB-A4A5-051C1958EE35}" destId="{1E8366CA-C6AC-4DEE-AA4B-AF1F807292D0}" srcOrd="0" destOrd="0" presId="urn:microsoft.com/office/officeart/2005/8/layout/hChevron3"/>
    <dgm:cxn modelId="{4F3A9BCB-B190-48C3-9276-73F943C5C93B}" srcId="{DA36C0C2-CEE5-4F21-B94A-0B10E3C3FEFB}" destId="{BF9943BD-8D22-4ADB-A4A5-051C1958EE35}" srcOrd="1" destOrd="0" parTransId="{97E816D1-13C6-4916-87F0-C6FBEA258D1E}" sibTransId="{090776F1-9163-48E5-92AD-0EBB6FE2541D}"/>
    <dgm:cxn modelId="{C2D379CD-9012-4A0E-A295-1F3B3DDA2834}" srcId="{BF9943BD-8D22-4ADB-A4A5-051C1958EE35}" destId="{997BDDDA-5A87-4721-BD54-233A95E76B74}" srcOrd="0" destOrd="0" parTransId="{E484D732-221B-4901-BA32-FAAD29A1FF06}" sibTransId="{ADA566E2-43EF-49A0-AE47-4D744FB3C706}"/>
    <dgm:cxn modelId="{EA2666CF-BC42-409D-9E94-B71170D1C14F}" type="presOf" srcId="{ADFF2984-6632-4068-B427-94BD3C192BC3}" destId="{3EF964A4-F3F4-46B8-8B08-63B725EC13FE}" srcOrd="0" destOrd="1" presId="urn:microsoft.com/office/officeart/2005/8/layout/hChevron3"/>
    <dgm:cxn modelId="{D4E608C4-9DB1-4FE2-8753-AF0698FCDCC8}" type="presParOf" srcId="{A4C3BD79-C625-477B-9198-DB1695B32205}" destId="{930F6016-606B-467E-B4E1-1283FAEED285}" srcOrd="0" destOrd="0" presId="urn:microsoft.com/office/officeart/2005/8/layout/hChevron3"/>
    <dgm:cxn modelId="{11E5F1C4-C73D-4789-B98D-E956A93917A0}" type="presParOf" srcId="{A4C3BD79-C625-477B-9198-DB1695B32205}" destId="{94283DD2-C2EC-47D8-A9F1-7B390A31CBAE}" srcOrd="1" destOrd="0" presId="urn:microsoft.com/office/officeart/2005/8/layout/hChevron3"/>
    <dgm:cxn modelId="{B6748FB1-222B-4805-979D-EFFFE6318ADB}" type="presParOf" srcId="{A4C3BD79-C625-477B-9198-DB1695B32205}" destId="{1E8366CA-C6AC-4DEE-AA4B-AF1F807292D0}" srcOrd="2" destOrd="0" presId="urn:microsoft.com/office/officeart/2005/8/layout/hChevron3"/>
    <dgm:cxn modelId="{9E7308FA-9F3C-4E60-BD28-398A79BAB703}" type="presParOf" srcId="{A4C3BD79-C625-477B-9198-DB1695B32205}" destId="{F355F376-BF24-4D31-BE0C-86F0E8EA1D49}" srcOrd="3" destOrd="0" presId="urn:microsoft.com/office/officeart/2005/8/layout/hChevron3"/>
    <dgm:cxn modelId="{0EADA1F8-2C63-4746-B4E4-3E2242E45240}" type="presParOf" srcId="{A4C3BD79-C625-477B-9198-DB1695B32205}" destId="{3EF964A4-F3F4-46B8-8B08-63B725EC13FE}" srcOrd="4" destOrd="0" presId="urn:microsoft.com/office/officeart/2005/8/layout/hChevron3"/>
    <dgm:cxn modelId="{DDEDC515-0E77-4B70-AFEB-05E4F7220B55}" type="presParOf" srcId="{A4C3BD79-C625-477B-9198-DB1695B32205}" destId="{59A0107E-7F6C-40E4-905C-37CB2BBD70AC}" srcOrd="5" destOrd="0" presId="urn:microsoft.com/office/officeart/2005/8/layout/hChevron3"/>
    <dgm:cxn modelId="{C1B44475-96B7-4220-A740-9297277D7307}" type="presParOf" srcId="{A4C3BD79-C625-477B-9198-DB1695B32205}" destId="{22D9BD15-616A-40B8-8992-3FABBFFC77E3}"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20231-F2B4-4E3A-8330-AAAEAADB2E20}">
      <dsp:nvSpPr>
        <dsp:cNvPr id="0" name=""/>
        <dsp:cNvSpPr/>
      </dsp:nvSpPr>
      <dsp:spPr>
        <a:xfrm>
          <a:off x="0" y="695"/>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C712AF-F675-430A-9088-5A27923449FF}">
      <dsp:nvSpPr>
        <dsp:cNvPr id="0" name=""/>
        <dsp:cNvSpPr/>
      </dsp:nvSpPr>
      <dsp:spPr>
        <a:xfrm>
          <a:off x="492238" y="366823"/>
          <a:ext cx="894979" cy="894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805B5A-0929-4DCC-860D-CF1CE49BCE04}">
      <dsp:nvSpPr>
        <dsp:cNvPr id="0" name=""/>
        <dsp:cNvSpPr/>
      </dsp:nvSpPr>
      <dsp:spPr>
        <a:xfrm>
          <a:off x="1879455" y="695"/>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100000"/>
            </a:lnSpc>
            <a:spcBef>
              <a:spcPct val="0"/>
            </a:spcBef>
            <a:spcAft>
              <a:spcPct val="35000"/>
            </a:spcAft>
            <a:buNone/>
          </a:pPr>
          <a:r>
            <a:rPr lang="en-US" sz="2500" kern="1200">
              <a:latin typeface="Garamond"/>
            </a:rPr>
            <a:t>Fact-Checking</a:t>
          </a:r>
        </a:p>
      </dsp:txBody>
      <dsp:txXfrm>
        <a:off x="1879455" y="695"/>
        <a:ext cx="4237880" cy="1627234"/>
      </dsp:txXfrm>
    </dsp:sp>
    <dsp:sp modelId="{8B8A608B-6B59-4415-BD07-672F4DEB08E1}">
      <dsp:nvSpPr>
        <dsp:cNvPr id="0" name=""/>
        <dsp:cNvSpPr/>
      </dsp:nvSpPr>
      <dsp:spPr>
        <a:xfrm>
          <a:off x="0" y="2034738"/>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C33D2C-C9AB-426A-AF17-E8170CB83989}">
      <dsp:nvSpPr>
        <dsp:cNvPr id="0" name=""/>
        <dsp:cNvSpPr/>
      </dsp:nvSpPr>
      <dsp:spPr>
        <a:xfrm>
          <a:off x="492238" y="2400866"/>
          <a:ext cx="894979" cy="894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099A7D-19E5-484F-9762-D0F5718A1AE2}">
      <dsp:nvSpPr>
        <dsp:cNvPr id="0" name=""/>
        <dsp:cNvSpPr/>
      </dsp:nvSpPr>
      <dsp:spPr>
        <a:xfrm>
          <a:off x="1879455" y="2034738"/>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100000"/>
            </a:lnSpc>
            <a:spcBef>
              <a:spcPct val="0"/>
            </a:spcBef>
            <a:spcAft>
              <a:spcPct val="35000"/>
            </a:spcAft>
            <a:buNone/>
          </a:pPr>
          <a:r>
            <a:rPr lang="en-US" sz="2500" kern="1200">
              <a:latin typeface="Garamond"/>
            </a:rPr>
            <a:t>Practice</a:t>
          </a:r>
        </a:p>
      </dsp:txBody>
      <dsp:txXfrm>
        <a:off x="1879455" y="2034738"/>
        <a:ext cx="4237880" cy="1627234"/>
      </dsp:txXfrm>
    </dsp:sp>
    <dsp:sp modelId="{277F85BD-DF82-49E2-99B4-9137DEE4C7E0}">
      <dsp:nvSpPr>
        <dsp:cNvPr id="0" name=""/>
        <dsp:cNvSpPr/>
      </dsp:nvSpPr>
      <dsp:spPr>
        <a:xfrm>
          <a:off x="0" y="4068781"/>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5819B3-F6C0-4608-A282-1B5AA1856EEB}">
      <dsp:nvSpPr>
        <dsp:cNvPr id="0" name=""/>
        <dsp:cNvSpPr/>
      </dsp:nvSpPr>
      <dsp:spPr>
        <a:xfrm>
          <a:off x="492238" y="4434909"/>
          <a:ext cx="894979" cy="894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C37C58-03ED-472F-A642-33CE3F6DE213}">
      <dsp:nvSpPr>
        <dsp:cNvPr id="0" name=""/>
        <dsp:cNvSpPr/>
      </dsp:nvSpPr>
      <dsp:spPr>
        <a:xfrm>
          <a:off x="1879455" y="4068781"/>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100000"/>
            </a:lnSpc>
            <a:spcBef>
              <a:spcPct val="0"/>
            </a:spcBef>
            <a:spcAft>
              <a:spcPct val="35000"/>
            </a:spcAft>
            <a:buNone/>
          </a:pPr>
          <a:r>
            <a:rPr lang="en-US" sz="2500" kern="1200">
              <a:latin typeface="Garamond"/>
            </a:rPr>
            <a:t>Wrap-up</a:t>
          </a:r>
        </a:p>
      </dsp:txBody>
      <dsp:txXfrm>
        <a:off x="1879455" y="4068781"/>
        <a:ext cx="4237880" cy="1627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6ADDD-43E1-4827-BB4C-589E47B8630C}">
      <dsp:nvSpPr>
        <dsp:cNvPr id="0" name=""/>
        <dsp:cNvSpPr/>
      </dsp:nvSpPr>
      <dsp:spPr>
        <a:xfrm>
          <a:off x="0" y="695"/>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E2AD9D-414D-4F95-8FB7-6CEE5A59FD19}">
      <dsp:nvSpPr>
        <dsp:cNvPr id="0" name=""/>
        <dsp:cNvSpPr/>
      </dsp:nvSpPr>
      <dsp:spPr>
        <a:xfrm>
          <a:off x="492238" y="366823"/>
          <a:ext cx="894979" cy="894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F5B0A2-3F43-4AF2-ADEA-F04C07B73265}">
      <dsp:nvSpPr>
        <dsp:cNvPr id="0" name=""/>
        <dsp:cNvSpPr/>
      </dsp:nvSpPr>
      <dsp:spPr>
        <a:xfrm>
          <a:off x="1879455" y="695"/>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kern="1200">
              <a:latin typeface="Garamond" panose="02020404030301010803" pitchFamily="18" charset="0"/>
              <a:cs typeface="Arabic Typesetting" panose="020F0502020204030204" pitchFamily="34" charset="0"/>
            </a:rPr>
            <a:t>Accuracy </a:t>
          </a:r>
        </a:p>
      </dsp:txBody>
      <dsp:txXfrm>
        <a:off x="1879455" y="695"/>
        <a:ext cx="4237880" cy="1627234"/>
      </dsp:txXfrm>
    </dsp:sp>
    <dsp:sp modelId="{DF3DA3FB-EDA1-4BE8-829F-11C7CA80B922}">
      <dsp:nvSpPr>
        <dsp:cNvPr id="0" name=""/>
        <dsp:cNvSpPr/>
      </dsp:nvSpPr>
      <dsp:spPr>
        <a:xfrm>
          <a:off x="0" y="2034738"/>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261F2D-0558-43B2-AB57-A155768FE576}">
      <dsp:nvSpPr>
        <dsp:cNvPr id="0" name=""/>
        <dsp:cNvSpPr/>
      </dsp:nvSpPr>
      <dsp:spPr>
        <a:xfrm>
          <a:off x="492238" y="2400866"/>
          <a:ext cx="894979" cy="894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2AB17F-AC19-44CE-98CA-A8EC8734E883}">
      <dsp:nvSpPr>
        <dsp:cNvPr id="0" name=""/>
        <dsp:cNvSpPr/>
      </dsp:nvSpPr>
      <dsp:spPr>
        <a:xfrm>
          <a:off x="1879455" y="2034738"/>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kern="1200">
              <a:latin typeface="Garamond" panose="02020404030301010803" pitchFamily="18" charset="0"/>
            </a:rPr>
            <a:t>Credibility</a:t>
          </a:r>
        </a:p>
      </dsp:txBody>
      <dsp:txXfrm>
        <a:off x="1879455" y="2034738"/>
        <a:ext cx="4237880" cy="1627234"/>
      </dsp:txXfrm>
    </dsp:sp>
    <dsp:sp modelId="{5EB77273-F2E4-4E23-8A0C-34A2B69A4571}">
      <dsp:nvSpPr>
        <dsp:cNvPr id="0" name=""/>
        <dsp:cNvSpPr/>
      </dsp:nvSpPr>
      <dsp:spPr>
        <a:xfrm>
          <a:off x="0" y="4068781"/>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FD6EDC-A58D-45BB-9DC6-0AAC1AE9A4BB}">
      <dsp:nvSpPr>
        <dsp:cNvPr id="0" name=""/>
        <dsp:cNvSpPr/>
      </dsp:nvSpPr>
      <dsp:spPr>
        <a:xfrm>
          <a:off x="492238" y="4434909"/>
          <a:ext cx="894979" cy="894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C37F61-DA72-443B-88BC-A14C804647E9}">
      <dsp:nvSpPr>
        <dsp:cNvPr id="0" name=""/>
        <dsp:cNvSpPr/>
      </dsp:nvSpPr>
      <dsp:spPr>
        <a:xfrm>
          <a:off x="1879455" y="4068781"/>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kern="1200">
              <a:latin typeface="Garamond" panose="02020404030301010803" pitchFamily="18" charset="0"/>
            </a:rPr>
            <a:t>Avoid mis-attribution </a:t>
          </a:r>
        </a:p>
      </dsp:txBody>
      <dsp:txXfrm>
        <a:off x="1879455" y="4068781"/>
        <a:ext cx="4237880" cy="16272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F6016-606B-467E-B4E1-1283FAEED285}">
      <dsp:nvSpPr>
        <dsp:cNvPr id="0" name=""/>
        <dsp:cNvSpPr/>
      </dsp:nvSpPr>
      <dsp:spPr>
        <a:xfrm>
          <a:off x="3080" y="939264"/>
          <a:ext cx="3091011" cy="2472809"/>
        </a:xfrm>
        <a:prstGeom prst="homePlate">
          <a:avLst>
            <a:gd name="adj" fmla="val 2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044" tIns="60960" rIns="436176" bIns="60960" numCol="1" spcCol="1270" anchor="t" anchorCtr="0">
          <a:noAutofit/>
        </a:bodyPr>
        <a:lstStyle/>
        <a:p>
          <a:pPr marL="0" lvl="0" indent="0" algn="l" defTabSz="1066800" rtl="0">
            <a:lnSpc>
              <a:spcPct val="90000"/>
            </a:lnSpc>
            <a:spcBef>
              <a:spcPct val="0"/>
            </a:spcBef>
            <a:spcAft>
              <a:spcPct val="35000"/>
            </a:spcAft>
            <a:buNone/>
          </a:pPr>
          <a:r>
            <a:rPr lang="en-US" sz="2400" kern="1200">
              <a:latin typeface="Calibri"/>
              <a:cs typeface="Calibri"/>
            </a:rPr>
            <a:t>Identify Assertion</a:t>
          </a:r>
        </a:p>
        <a:p>
          <a:pPr marL="171450" lvl="1" indent="-171450" algn="l" defTabSz="844550">
            <a:lnSpc>
              <a:spcPct val="90000"/>
            </a:lnSpc>
            <a:spcBef>
              <a:spcPct val="0"/>
            </a:spcBef>
            <a:spcAft>
              <a:spcPct val="15000"/>
            </a:spcAft>
            <a:buChar char="•"/>
          </a:pPr>
          <a:r>
            <a:rPr lang="en-US" sz="1900" kern="1200">
              <a:latin typeface="Calibri"/>
              <a:cs typeface="Calibri"/>
            </a:rPr>
            <a:t>What is the author saying?</a:t>
          </a:r>
        </a:p>
      </dsp:txBody>
      <dsp:txXfrm>
        <a:off x="3080" y="939264"/>
        <a:ext cx="2781910" cy="2472809"/>
      </dsp:txXfrm>
    </dsp:sp>
    <dsp:sp modelId="{1E8366CA-C6AC-4DEE-AA4B-AF1F807292D0}">
      <dsp:nvSpPr>
        <dsp:cNvPr id="0" name=""/>
        <dsp:cNvSpPr/>
      </dsp:nvSpPr>
      <dsp:spPr>
        <a:xfrm>
          <a:off x="2475889" y="939264"/>
          <a:ext cx="3091011" cy="2472809"/>
        </a:xfrm>
        <a:prstGeom prst="chevron">
          <a:avLst>
            <a:gd name="adj" fmla="val 2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044" tIns="60960" rIns="109044" bIns="60960" numCol="1" spcCol="1270" anchor="t" anchorCtr="0">
          <a:noAutofit/>
        </a:bodyPr>
        <a:lstStyle/>
        <a:p>
          <a:pPr marL="0" lvl="0" indent="0" algn="l" defTabSz="1066800">
            <a:lnSpc>
              <a:spcPct val="90000"/>
            </a:lnSpc>
            <a:spcBef>
              <a:spcPct val="0"/>
            </a:spcBef>
            <a:spcAft>
              <a:spcPct val="35000"/>
            </a:spcAft>
            <a:buNone/>
          </a:pPr>
          <a:r>
            <a:rPr lang="en-US" sz="2400" kern="1200">
              <a:latin typeface="Calibri"/>
              <a:cs typeface="Calibri"/>
            </a:rPr>
            <a:t>Find the Source</a:t>
          </a:r>
        </a:p>
        <a:p>
          <a:pPr marL="171450" lvl="1" indent="-171450" algn="l" defTabSz="844550">
            <a:lnSpc>
              <a:spcPct val="90000"/>
            </a:lnSpc>
            <a:spcBef>
              <a:spcPct val="0"/>
            </a:spcBef>
            <a:spcAft>
              <a:spcPct val="15000"/>
            </a:spcAft>
            <a:buChar char="•"/>
          </a:pPr>
          <a:r>
            <a:rPr lang="en-US" sz="1900" kern="1200">
              <a:latin typeface="Calibri"/>
              <a:cs typeface="Calibri"/>
            </a:rPr>
            <a:t>Use author's cite to determine the source</a:t>
          </a:r>
        </a:p>
      </dsp:txBody>
      <dsp:txXfrm>
        <a:off x="3094091" y="939264"/>
        <a:ext cx="1854607" cy="2472809"/>
      </dsp:txXfrm>
    </dsp:sp>
    <dsp:sp modelId="{3EF964A4-F3F4-46B8-8B08-63B725EC13FE}">
      <dsp:nvSpPr>
        <dsp:cNvPr id="0" name=""/>
        <dsp:cNvSpPr/>
      </dsp:nvSpPr>
      <dsp:spPr>
        <a:xfrm>
          <a:off x="4948698" y="939264"/>
          <a:ext cx="3091011" cy="2472809"/>
        </a:xfrm>
        <a:prstGeom prst="chevron">
          <a:avLst>
            <a:gd name="adj" fmla="val 2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044" tIns="60960" rIns="109044" bIns="60960" numCol="1" spcCol="1270" anchor="t" anchorCtr="0">
          <a:noAutofit/>
        </a:bodyPr>
        <a:lstStyle/>
        <a:p>
          <a:pPr marL="0" lvl="0" indent="0" algn="l" defTabSz="1066800">
            <a:lnSpc>
              <a:spcPct val="90000"/>
            </a:lnSpc>
            <a:spcBef>
              <a:spcPct val="0"/>
            </a:spcBef>
            <a:spcAft>
              <a:spcPct val="35000"/>
            </a:spcAft>
            <a:buNone/>
          </a:pPr>
          <a:r>
            <a:rPr lang="en-US" sz="2400" kern="1200">
              <a:latin typeface="Calibri"/>
              <a:cs typeface="Calibri"/>
            </a:rPr>
            <a:t>Check Accuracy</a:t>
          </a:r>
        </a:p>
        <a:p>
          <a:pPr marL="171450" lvl="1" indent="-171450" algn="l" defTabSz="844550">
            <a:lnSpc>
              <a:spcPct val="90000"/>
            </a:lnSpc>
            <a:spcBef>
              <a:spcPct val="0"/>
            </a:spcBef>
            <a:spcAft>
              <a:spcPct val="15000"/>
            </a:spcAft>
            <a:buChar char="•"/>
          </a:pPr>
          <a:r>
            <a:rPr lang="en-US" sz="1900" kern="1200">
              <a:latin typeface="Calibri"/>
              <a:cs typeface="Calibri"/>
            </a:rPr>
            <a:t>Does the source fully support the assertion?</a:t>
          </a:r>
          <a:endParaRPr lang="en-US" sz="1900" kern="1200"/>
        </a:p>
      </dsp:txBody>
      <dsp:txXfrm>
        <a:off x="5566900" y="939264"/>
        <a:ext cx="1854607" cy="2472809"/>
      </dsp:txXfrm>
    </dsp:sp>
    <dsp:sp modelId="{22D9BD15-616A-40B8-8992-3FABBFFC77E3}">
      <dsp:nvSpPr>
        <dsp:cNvPr id="0" name=""/>
        <dsp:cNvSpPr/>
      </dsp:nvSpPr>
      <dsp:spPr>
        <a:xfrm>
          <a:off x="7421507" y="939264"/>
          <a:ext cx="3091011" cy="2472809"/>
        </a:xfrm>
        <a:prstGeom prst="chevron">
          <a:avLst>
            <a:gd name="adj" fmla="val 2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9044" tIns="60960" rIns="109044" bIns="60960" numCol="1" spcCol="1270" anchor="t" anchorCtr="0">
          <a:noAutofit/>
        </a:bodyPr>
        <a:lstStyle/>
        <a:p>
          <a:pPr marL="0" lvl="0" indent="0" algn="l" defTabSz="1066800" rtl="0">
            <a:lnSpc>
              <a:spcPct val="90000"/>
            </a:lnSpc>
            <a:spcBef>
              <a:spcPct val="0"/>
            </a:spcBef>
            <a:spcAft>
              <a:spcPct val="35000"/>
            </a:spcAft>
            <a:buNone/>
          </a:pPr>
          <a:r>
            <a:rPr lang="en-US" sz="2400" kern="1200">
              <a:latin typeface="Calibri Light" panose="020F0302020204030204"/>
            </a:rPr>
            <a:t>Look Beyond</a:t>
          </a:r>
          <a:endParaRPr lang="en-US" sz="2400" kern="1200"/>
        </a:p>
        <a:p>
          <a:pPr marL="171450" lvl="1" indent="-171450" algn="l" defTabSz="844550" rtl="0">
            <a:lnSpc>
              <a:spcPct val="90000"/>
            </a:lnSpc>
            <a:spcBef>
              <a:spcPct val="0"/>
            </a:spcBef>
            <a:spcAft>
              <a:spcPct val="15000"/>
            </a:spcAft>
            <a:buChar char="•"/>
          </a:pPr>
          <a:r>
            <a:rPr lang="en-US" sz="1900" kern="1200">
              <a:latin typeface="Calibri Light" panose="020F0302020204030204"/>
            </a:rPr>
            <a:t>Does the sentence or citation contain spelling or grammatical errors?</a:t>
          </a:r>
          <a:endParaRPr lang="en-US" sz="1900" kern="1200"/>
        </a:p>
      </dsp:txBody>
      <dsp:txXfrm>
        <a:off x="8039709" y="939264"/>
        <a:ext cx="1854607" cy="247280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Garamond" panose="02020404030301010803" pitchFamily="18"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Garamond" panose="02020404030301010803" pitchFamily="18" charset="0"/>
              </a:defRPr>
            </a:lvl1pPr>
          </a:lstStyle>
          <a:p>
            <a:fld id="{24B96379-8F45-47B3-BF91-5EBA5D5B1194}" type="datetimeFigureOut">
              <a:rPr lang="en-US" smtClean="0"/>
              <a:pPr/>
              <a:t>3/25/24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Garamond" panose="02020404030301010803" pitchFamily="18"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Garamond" panose="02020404030301010803" pitchFamily="18" charset="0"/>
              </a:defRPr>
            </a:lvl1pPr>
          </a:lstStyle>
          <a:p>
            <a:fld id="{F0E568C8-4C59-4BD5-80DF-95C46B66DC9F}" type="slidenum">
              <a:rPr lang="en-US" smtClean="0"/>
              <a:pPr/>
              <a:t>‹#›</a:t>
            </a:fld>
            <a:endParaRPr lang="en-US"/>
          </a:p>
        </p:txBody>
      </p:sp>
    </p:spTree>
    <p:extLst>
      <p:ext uri="{BB962C8B-B14F-4D97-AF65-F5344CB8AC3E}">
        <p14:creationId xmlns:p14="http://schemas.microsoft.com/office/powerpoint/2010/main" val="293451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Garamond" panose="02020404030301010803" pitchFamily="18" charset="0"/>
        <a:ea typeface="+mn-ea"/>
        <a:cs typeface="+mn-cs"/>
      </a:defRPr>
    </a:lvl1pPr>
    <a:lvl2pPr marL="457200" algn="l" defTabSz="914400" rtl="0" eaLnBrk="1" latinLnBrk="0" hangingPunct="1">
      <a:defRPr sz="1200" b="0" i="0" kern="1200">
        <a:solidFill>
          <a:schemeClr val="tx1"/>
        </a:solidFill>
        <a:latin typeface="Garamond" panose="02020404030301010803" pitchFamily="18" charset="0"/>
        <a:ea typeface="+mn-ea"/>
        <a:cs typeface="+mn-cs"/>
      </a:defRPr>
    </a:lvl2pPr>
    <a:lvl3pPr marL="914400" algn="l" defTabSz="914400" rtl="0" eaLnBrk="1" latinLnBrk="0" hangingPunct="1">
      <a:defRPr sz="1200" b="0" i="0" kern="1200">
        <a:solidFill>
          <a:schemeClr val="tx1"/>
        </a:solidFill>
        <a:latin typeface="Garamond" panose="02020404030301010803" pitchFamily="18" charset="0"/>
        <a:ea typeface="+mn-ea"/>
        <a:cs typeface="+mn-cs"/>
      </a:defRPr>
    </a:lvl3pPr>
    <a:lvl4pPr marL="1371600" algn="l" defTabSz="914400" rtl="0" eaLnBrk="1" latinLnBrk="0" hangingPunct="1">
      <a:defRPr sz="1200" b="0" i="0" kern="1200">
        <a:solidFill>
          <a:schemeClr val="tx1"/>
        </a:solidFill>
        <a:latin typeface="Garamond" panose="02020404030301010803" pitchFamily="18" charset="0"/>
        <a:ea typeface="+mn-ea"/>
        <a:cs typeface="+mn-cs"/>
      </a:defRPr>
    </a:lvl4pPr>
    <a:lvl5pPr marL="1828800" algn="l" defTabSz="914400" rtl="0" eaLnBrk="1" latinLnBrk="0" hangingPunct="1">
      <a:defRPr sz="1200" b="0" i="0" kern="1200">
        <a:solidFill>
          <a:schemeClr val="tx1"/>
        </a:solidFill>
        <a:latin typeface="Garamond" panose="020204040303010108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t>2</a:t>
            </a:fld>
            <a:endParaRPr lang="en-US"/>
          </a:p>
        </p:txBody>
      </p:sp>
    </p:spTree>
    <p:extLst>
      <p:ext uri="{BB962C8B-B14F-4D97-AF65-F5344CB8AC3E}">
        <p14:creationId xmlns:p14="http://schemas.microsoft.com/office/powerpoint/2010/main" val="1285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0000"/>
                </a:solidFill>
                <a:effectLst/>
                <a:latin typeface="Calibri" panose="020F0502020204030204" pitchFamily="34" charset="0"/>
              </a:rPr>
              <a:t>Breakout rooms: explain that students will be working on three practice problems. Ask that they pull up the worksheet and read through the instructions now to make sure they understand what they're doing. Note that all sources are available in Westlaw but if they have trouble locating them, they can ask a law review member for assistance. They should take 20-30 minutes to complete the worksheet and then we'll reconvene as a group to go over answers.</a:t>
            </a:r>
            <a:endParaRPr lang="en-US"/>
          </a:p>
        </p:txBody>
      </p:sp>
      <p:sp>
        <p:nvSpPr>
          <p:cNvPr id="4" name="Slide Number Placeholder 3"/>
          <p:cNvSpPr>
            <a:spLocks noGrp="1"/>
          </p:cNvSpPr>
          <p:nvPr>
            <p:ph type="sldNum" sz="quarter" idx="5"/>
          </p:nvPr>
        </p:nvSpPr>
        <p:spPr/>
        <p:txBody>
          <a:bodyPr/>
          <a:lstStyle/>
          <a:p>
            <a:fld id="{F0E568C8-4C59-4BD5-80DF-95C46B66DC9F}" type="slidenum">
              <a:rPr lang="en-US"/>
              <a:t>13</a:t>
            </a:fld>
            <a:endParaRPr lang="en-US"/>
          </a:p>
        </p:txBody>
      </p:sp>
    </p:spTree>
    <p:extLst>
      <p:ext uri="{BB962C8B-B14F-4D97-AF65-F5344CB8AC3E}">
        <p14:creationId xmlns:p14="http://schemas.microsoft.com/office/powerpoint/2010/main" val="3451699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What is the assertion?</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Where/how did you find the source?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Is the assertion accurate? Where are there issues?</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Can changes be made or is a new source needed?</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14</a:t>
            </a:fld>
            <a:endParaRPr lang="en-US"/>
          </a:p>
        </p:txBody>
      </p:sp>
    </p:spTree>
    <p:extLst>
      <p:ext uri="{BB962C8B-B14F-4D97-AF65-F5344CB8AC3E}">
        <p14:creationId xmlns:p14="http://schemas.microsoft.com/office/powerpoint/2010/main" val="132719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The statement is factually inaccurate because the source does not state when oil was </a:t>
            </a:r>
            <a:r>
              <a:rPr lang="en-US" sz="1800" b="0" i="1" u="none" strike="noStrike">
                <a:solidFill>
                  <a:srgbClr val="000000"/>
                </a:solidFill>
                <a:effectLst/>
                <a:latin typeface="Calibri" panose="020F0502020204030204" pitchFamily="34" charset="0"/>
              </a:rPr>
              <a:t>discovered</a:t>
            </a:r>
            <a:r>
              <a:rPr lang="en-US" sz="1800" b="0" i="0" u="none" strike="noStrike">
                <a:solidFill>
                  <a:srgbClr val="000000"/>
                </a:solidFill>
                <a:effectLst/>
                <a:latin typeface="Calibri" panose="020F0502020204030204" pitchFamily="34" charset="0"/>
              </a:rPr>
              <a:t>, only when Texaco and the Ecuadorian military began </a:t>
            </a:r>
            <a:r>
              <a:rPr lang="en-US" sz="1800" b="0" i="1" u="none" strike="noStrike">
                <a:solidFill>
                  <a:srgbClr val="000000"/>
                </a:solidFill>
                <a:effectLst/>
                <a:latin typeface="Calibri" panose="020F0502020204030204" pitchFamily="34" charset="0"/>
              </a:rPr>
              <a:t>drilling</a:t>
            </a:r>
            <a:r>
              <a:rPr lang="en-US" sz="1800" b="0" i="0" u="none" strike="noStrike">
                <a:solidFill>
                  <a:srgbClr val="000000"/>
                </a:solidFill>
                <a:effectLst/>
                <a:latin typeface="Calibri" panose="020F0502020204030204" pitchFamily="34" charset="0"/>
              </a:rPr>
              <a:t> for oil. In addition, the source does not state an exact year, but rather, notes it was in the “mid-1960s.” Finally, the source does specify that the company employed American drillers.</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A lot of people get tripped up with precision - I.e. if an assertion has five accuracies and three accuracies is it still accurate? No! Because any inaccuracies should be flagged and addressed. But your explanation can be more nuanced than a simple "yes" or "no"; you can (and should) explain why exactly it is partially accurate or partially inaccurate.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15</a:t>
            </a:fld>
            <a:endParaRPr lang="en-US"/>
          </a:p>
        </p:txBody>
      </p:sp>
    </p:spTree>
    <p:extLst>
      <p:ext uri="{BB962C8B-B14F-4D97-AF65-F5344CB8AC3E}">
        <p14:creationId xmlns:p14="http://schemas.microsoft.com/office/powerpoint/2010/main" val="1150269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smtClean="0"/>
              <a:pPr/>
              <a:t>16</a:t>
            </a:fld>
            <a:endParaRPr lang="en-US"/>
          </a:p>
        </p:txBody>
      </p:sp>
    </p:spTree>
    <p:extLst>
      <p:ext uri="{BB962C8B-B14F-4D97-AF65-F5344CB8AC3E}">
        <p14:creationId xmlns:p14="http://schemas.microsoft.com/office/powerpoint/2010/main" val="354381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The statement is factually accurate because the case states that one of the problems that the new mental health laws aimed to eliminate was the “highly questionable practice of committing incompetent criminal defendants indefinitely, while awaiting their unlikely restoration to competency, and also eliminating the indefinitely pendency of criminal charges that, most often, significantly limited the incompetent criminal defendant’s access to treatment by more effective civil means.” </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However, this information was found on page 961 of the case, not 963, so the </a:t>
            </a:r>
            <a:r>
              <a:rPr lang="en-US" sz="1800" b="0" i="0" u="none" strike="noStrike" err="1">
                <a:solidFill>
                  <a:srgbClr val="000000"/>
                </a:solidFill>
                <a:effectLst/>
                <a:latin typeface="Calibri" panose="020F0502020204030204" pitchFamily="34" charset="0"/>
              </a:rPr>
              <a:t>pincite</a:t>
            </a:r>
            <a:r>
              <a:rPr lang="en-US" sz="1800" b="0" i="0" u="none" strike="noStrike">
                <a:solidFill>
                  <a:srgbClr val="000000"/>
                </a:solidFill>
                <a:effectLst/>
                <a:latin typeface="Calibri" panose="020F0502020204030204" pitchFamily="34" charset="0"/>
              </a:rPr>
              <a:t> should be corrected.</a:t>
            </a:r>
            <a:r>
              <a:rPr lang="en-US" sz="1800" b="0" i="0">
                <a:solidFill>
                  <a:srgbClr val="444444"/>
                </a:solidFill>
                <a:effectLst/>
                <a:latin typeface="Calibri" panose="020F0502020204030204" pitchFamily="34" charset="0"/>
              </a:rPr>
              <a:t>​</a:t>
            </a:r>
          </a:p>
          <a:p>
            <a:pPr algn="l" rtl="0" fontAlgn="base"/>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The quote is inaccurate because the source describes the problem as a “highly questionable practice,” not an “extremely questionable practice.”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17</a:t>
            </a:fld>
            <a:endParaRPr lang="en-US"/>
          </a:p>
        </p:txBody>
      </p:sp>
    </p:spTree>
    <p:extLst>
      <p:ext uri="{BB962C8B-B14F-4D97-AF65-F5344CB8AC3E}">
        <p14:creationId xmlns:p14="http://schemas.microsoft.com/office/powerpoint/2010/main" val="2836720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0000"/>
                </a:solidFill>
                <a:effectLst/>
                <a:latin typeface="Calibri" panose="020F0502020204030204" pitchFamily="34" charset="0"/>
              </a:rPr>
              <a:t>When an assertion includes a quotation, it might be helpful to address the quotation separately, since it's important to ensure complete accuracy.</a:t>
            </a:r>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18</a:t>
            </a:fld>
            <a:endParaRPr lang="en-US"/>
          </a:p>
        </p:txBody>
      </p:sp>
    </p:spTree>
    <p:extLst>
      <p:ext uri="{BB962C8B-B14F-4D97-AF65-F5344CB8AC3E}">
        <p14:creationId xmlns:p14="http://schemas.microsoft.com/office/powerpoint/2010/main" val="1658654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19</a:t>
            </a:fld>
            <a:endParaRPr lang="en-US"/>
          </a:p>
        </p:txBody>
      </p:sp>
    </p:spTree>
    <p:extLst>
      <p:ext uri="{BB962C8B-B14F-4D97-AF65-F5344CB8AC3E}">
        <p14:creationId xmlns:p14="http://schemas.microsoft.com/office/powerpoint/2010/main" val="2198782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a:solidFill>
                  <a:srgbClr val="000000"/>
                </a:solidFill>
                <a:effectLst/>
                <a:latin typeface="Calibri" panose="020F0502020204030204" pitchFamily="34" charset="0"/>
              </a:rPr>
              <a:t>The statement is mostly accurate because it paraphrases the definition of an adhesion contract provided in Black’s Law Dictionary. However, an inferential leap is required to get from “party in a weaker position” to “unequal bargaining power” and from “adherence to the contract with little choice about the terms” to “generally result in unfavorable terms for the weaker party”</a:t>
            </a:r>
            <a:r>
              <a:rPr lang="en-US" sz="1800" b="0" i="0">
                <a:solidFill>
                  <a:srgbClr val="000000"/>
                </a:solidFill>
                <a:effectLst/>
                <a:latin typeface="Calibri" panose="020F0502020204030204" pitchFamily="34" charset="0"/>
              </a:rPr>
              <a:t>​</a:t>
            </a:r>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20</a:t>
            </a:fld>
            <a:endParaRPr lang="en-US"/>
          </a:p>
        </p:txBody>
      </p:sp>
    </p:spTree>
    <p:extLst>
      <p:ext uri="{BB962C8B-B14F-4D97-AF65-F5344CB8AC3E}">
        <p14:creationId xmlns:p14="http://schemas.microsoft.com/office/powerpoint/2010/main" val="3727317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0000"/>
                </a:solidFill>
                <a:effectLst/>
                <a:latin typeface="Calibri" panose="020F0502020204030204" pitchFamily="34" charset="0"/>
              </a:rPr>
              <a:t>Again, looking at the quotation separately, it is entirely accurate. And here, the quotation is the assertion.</a:t>
            </a:r>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22</a:t>
            </a:fld>
            <a:endParaRPr lang="en-US"/>
          </a:p>
        </p:txBody>
      </p:sp>
    </p:spTree>
    <p:extLst>
      <p:ext uri="{BB962C8B-B14F-4D97-AF65-F5344CB8AC3E}">
        <p14:creationId xmlns:p14="http://schemas.microsoft.com/office/powerpoint/2010/main" val="34288998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The first part of the statement—that insurance contracts are adhesion contracts—is accurate, as the court in the cited case makes the same assertion. However, the second part of the statement is inaccurate because, as the court states, the rule applied here is that insurance policies “must be </a:t>
            </a:r>
            <a:r>
              <a:rPr lang="en-US" sz="1800" b="0" i="1" u="none" strike="noStrike">
                <a:solidFill>
                  <a:srgbClr val="000000"/>
                </a:solidFill>
                <a:effectLst/>
                <a:latin typeface="Calibri" panose="020F0502020204030204" pitchFamily="34" charset="0"/>
              </a:rPr>
              <a:t>construed liberally in favor of the</a:t>
            </a:r>
            <a:r>
              <a:rPr lang="en-US" sz="1800" b="0" i="0" u="none" strike="noStrike">
                <a:solidFill>
                  <a:srgbClr val="000000"/>
                </a:solidFill>
                <a:effectLst/>
                <a:latin typeface="Calibri" panose="020F0502020204030204" pitchFamily="34" charset="0"/>
              </a:rPr>
              <a:t> </a:t>
            </a:r>
            <a:r>
              <a:rPr lang="en-US" sz="1800" b="0" i="1" u="none" strike="noStrike">
                <a:solidFill>
                  <a:srgbClr val="000000"/>
                </a:solidFill>
                <a:effectLst/>
                <a:latin typeface="Calibri" panose="020F0502020204030204" pitchFamily="34" charset="0"/>
              </a:rPr>
              <a:t>insured</a:t>
            </a:r>
            <a:r>
              <a:rPr lang="en-US" sz="1800" b="0" i="0" u="none" strike="noStrike">
                <a:solidFill>
                  <a:srgbClr val="000000"/>
                </a:solidFill>
                <a:effectLst/>
                <a:latin typeface="Calibri" panose="020F0502020204030204" pitchFamily="34" charset="0"/>
              </a:rPr>
              <a:t> and the </a:t>
            </a:r>
            <a:r>
              <a:rPr lang="en-US" sz="1800" b="0" i="1" u="none" strike="noStrike">
                <a:solidFill>
                  <a:srgbClr val="000000"/>
                </a:solidFill>
                <a:effectLst/>
                <a:latin typeface="Calibri" panose="020F0502020204030204" pitchFamily="34" charset="0"/>
              </a:rPr>
              <a:t>ambiguities resolved against the insurer</a:t>
            </a:r>
            <a:r>
              <a:rPr lang="en-US" sz="1800" b="0" i="0" u="none" strike="noStrike">
                <a:solidFill>
                  <a:srgbClr val="000000"/>
                </a:solidFill>
                <a:effectLst/>
                <a:latin typeface="Calibri" panose="020F0502020204030204" pitchFamily="34" charset="0"/>
              </a:rPr>
              <a:t>.” The assertion reflects the general principle of the rule—that terms must be read in favor of the weaker party— but mixes up which obligations are owed to which parties. Moreover, an </a:t>
            </a:r>
            <a:r>
              <a:rPr lang="en-US" sz="1800" b="0" i="1" u="none" strike="noStrike">
                <a:solidFill>
                  <a:srgbClr val="000000"/>
                </a:solidFill>
                <a:effectLst/>
                <a:latin typeface="Calibri" panose="020F0502020204030204" pitchFamily="34" charset="0"/>
              </a:rPr>
              <a:t>uninsured</a:t>
            </a:r>
            <a:r>
              <a:rPr lang="en-US" sz="1800" b="0" i="0" u="none" strike="noStrike">
                <a:solidFill>
                  <a:srgbClr val="000000"/>
                </a:solidFill>
                <a:effectLst/>
                <a:latin typeface="Calibri" panose="020F0502020204030204" pitchFamily="34" charset="0"/>
              </a:rPr>
              <a:t> person would presumably not be a party to a disputed contract with an insurer because they are uninsured – the author probably meant “in favor of the insured.” To make the assertion completely accurate, the author should state that “any reasonable doubt or ambiguity must be resolved against the insurer.”</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When using a rule of law to support an assertion, mixing up the order of words can actually change the meaning in subtle ways so you want to be especially careful when factchecking assertions supported by case law.</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24</a:t>
            </a:fld>
            <a:endParaRPr lang="en-US"/>
          </a:p>
        </p:txBody>
      </p:sp>
    </p:spTree>
    <p:extLst>
      <p:ext uri="{BB962C8B-B14F-4D97-AF65-F5344CB8AC3E}">
        <p14:creationId xmlns:p14="http://schemas.microsoft.com/office/powerpoint/2010/main" val="383992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3</a:t>
            </a:fld>
            <a:endParaRPr lang="en-US"/>
          </a:p>
        </p:txBody>
      </p:sp>
    </p:spTree>
    <p:extLst>
      <p:ext uri="{BB962C8B-B14F-4D97-AF65-F5344CB8AC3E}">
        <p14:creationId xmlns:p14="http://schemas.microsoft.com/office/powerpoint/2010/main" val="3136153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25</a:t>
            </a:fld>
            <a:endParaRPr lang="en-US"/>
          </a:p>
        </p:txBody>
      </p:sp>
    </p:spTree>
    <p:extLst>
      <p:ext uri="{BB962C8B-B14F-4D97-AF65-F5344CB8AC3E}">
        <p14:creationId xmlns:p14="http://schemas.microsoft.com/office/powerpoint/2010/main" val="1787807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26</a:t>
            </a:fld>
            <a:endParaRPr lang="en-US"/>
          </a:p>
        </p:txBody>
      </p:sp>
    </p:spTree>
    <p:extLst>
      <p:ext uri="{BB962C8B-B14F-4D97-AF65-F5344CB8AC3E}">
        <p14:creationId xmlns:p14="http://schemas.microsoft.com/office/powerpoint/2010/main" val="1184768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E568C8-4C59-4BD5-80DF-95C46B66DC9F}" type="slidenum">
              <a:rPr lang="en-US"/>
              <a:t>27</a:t>
            </a:fld>
            <a:endParaRPr lang="en-US"/>
          </a:p>
        </p:txBody>
      </p:sp>
    </p:spTree>
    <p:extLst>
      <p:ext uri="{BB962C8B-B14F-4D97-AF65-F5344CB8AC3E}">
        <p14:creationId xmlns:p14="http://schemas.microsoft.com/office/powerpoint/2010/main" val="151088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4</a:t>
            </a:fld>
            <a:endParaRPr lang="en-US"/>
          </a:p>
        </p:txBody>
      </p:sp>
    </p:spTree>
    <p:extLst>
      <p:ext uri="{BB962C8B-B14F-4D97-AF65-F5344CB8AC3E}">
        <p14:creationId xmlns:p14="http://schemas.microsoft.com/office/powerpoint/2010/main" val="1650420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o   Why?</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Articles must be accurate, for the sake of credibility and professionalism.</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Other legal scholars, professors, attorneys, judges, all rely on law review articles in different contexts and trust that the arguments therein are sound, and the supporting information is true.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In other words, law review articles get cited! (in judicial opinions, legal briefs, reports).</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Helpful for reviewing other people’s and your own work.</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Crucial to both transactional work and litigation.</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Whether you're reviewing a contract or writing a trial brief, your skill as an attorney and success with a client will hinge on your attention to detail and veracity.</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LSSC clients (and future clients) will be relying on your deliverables for their own work and need to trust that the information you’re giving them is correct and backed up by evidence – otherwise, they would just do it themselves.</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Makes you a more thoughtful and critical reader.</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5</a:t>
            </a:fld>
            <a:endParaRPr lang="en-US"/>
          </a:p>
        </p:txBody>
      </p:sp>
    </p:spTree>
    <p:extLst>
      <p:ext uri="{BB962C8B-B14F-4D97-AF65-F5344CB8AC3E}">
        <p14:creationId xmlns:p14="http://schemas.microsoft.com/office/powerpoint/2010/main" val="3981374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  Identify the type(s) of assertion: in text, footnote, or footnote parenthetical.</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Find the source.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For law review assignments, senior editors will already have collected sources, but for your own work (like LSSC), you will need locate the source if it hasn’t already been saved somewhere.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For articles: Law Library website</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o   </a:t>
            </a:r>
            <a:r>
              <a:rPr lang="en-US" sz="1800" b="0" i="0" u="none" strike="noStrike" err="1">
                <a:solidFill>
                  <a:srgbClr val="000000"/>
                </a:solidFill>
                <a:effectLst/>
                <a:latin typeface="Calibri" panose="020F0502020204030204" pitchFamily="34" charset="0"/>
              </a:rPr>
              <a:t>HeinOnline</a:t>
            </a:r>
            <a:r>
              <a:rPr lang="en-US" sz="1800" b="0" i="0" u="none" strike="noStrike">
                <a:solidFill>
                  <a:srgbClr val="000000"/>
                </a:solidFill>
                <a:effectLst/>
                <a:latin typeface="Calibri" panose="020F0502020204030204" pitchFamily="34" charset="0"/>
              </a:rPr>
              <a:t>, Westlaw/Lexis</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If the source doesn’t provide direct support for the assertion (i.e. doesn’t say the same thing as/something extremely similar to the assertion), does the source provide inferential support? In other words, can you infer the accuracy of the assertion based on what the source says?</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o   Example: If the source says it was really sunny and cloudless all day on June 20, 2020 and the assertion says it didn’t rain during the day on June 20, 2020, there is an inferential jump between what the source says and the assertion. Citing to this source may still be accurate if you indicate this inferential jump with a signal.</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o   It may be helpful to briefly mention signals here – at least “see,” and “see generally.”</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If the source doesn’t match what the assertion says (it’s inaccurate), can any changes be made to make the assertion accurate, or should a different source be found for citation?</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o   When suggesting changes to make an assertion accurate, it’s very important that you explain your reasoning clearly and concisely. This is typically a judgment call, however, and if you think that the source doesn’t/can’t support anything in/a majority of the assertion, then it may be better to suggest that a different source be found for the citation.</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o   Note* an issue like this will likely be on the law review application! And this type of issue often appears during law review factchecking assignments.  </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It’s important to note that some assertions may cite to multiple sources. Each source, in turn, may provide partial support for the assertion (that is, each source may provide support for certain portions of, but not the whole, assertion). It’s important to clearly identify which parts of the assertion each source supports to ensure that the sources, together, provide support for the entirety of the assertion.</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o   It may be the case that all the cited sources, together, don’t provide support for the entirety of the assertion, in which case you should identify the part of the assertion for which there is no support and suggest that another source should be cited to provide support for that part.</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What to look for beyond accuracy of assertion:</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Grammar, spelling, </a:t>
            </a:r>
            <a:r>
              <a:rPr lang="en-US" sz="1800" b="0" i="0" u="sng">
                <a:solidFill>
                  <a:srgbClr val="000000"/>
                </a:solidFill>
                <a:effectLst/>
                <a:latin typeface="Calibri" panose="020F0502020204030204" pitchFamily="34" charset="0"/>
              </a:rPr>
              <a:t>accurate quotations</a:t>
            </a:r>
            <a:r>
              <a:rPr lang="en-US" sz="1800" b="0" i="0" u="none" strike="noStrike">
                <a:solidFill>
                  <a:srgbClr val="000000"/>
                </a:solidFill>
                <a:effectLst/>
                <a:latin typeface="Calibri" panose="020F0502020204030204" pitchFamily="34" charset="0"/>
              </a:rPr>
              <a:t>, etc.</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Also important to note where the assertion uses the same or extremely similar language to that used in the source—if the language is too close, this could be considered plagiarism and it would be best to either use quotations in the assertion or change the language of the assertion.</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6</a:t>
            </a:fld>
            <a:endParaRPr lang="en-US"/>
          </a:p>
        </p:txBody>
      </p:sp>
    </p:spTree>
    <p:extLst>
      <p:ext uri="{BB962C8B-B14F-4D97-AF65-F5344CB8AC3E}">
        <p14:creationId xmlns:p14="http://schemas.microsoft.com/office/powerpoint/2010/main" val="646362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0000"/>
                </a:solidFill>
                <a:effectLst/>
                <a:latin typeface="Calibri" panose="020F0502020204030204" pitchFamily="34" charset="0"/>
              </a:rPr>
              <a:t>Just a quick visual representation of what we're talking about. Ask for a volunteer to explain whether or not they think the assertion is accurate.</a:t>
            </a:r>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9</a:t>
            </a:fld>
            <a:endParaRPr lang="en-US"/>
          </a:p>
        </p:txBody>
      </p:sp>
    </p:spTree>
    <p:extLst>
      <p:ext uri="{BB962C8B-B14F-4D97-AF65-F5344CB8AC3E}">
        <p14:creationId xmlns:p14="http://schemas.microsoft.com/office/powerpoint/2010/main" val="280293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0000"/>
                </a:solidFill>
                <a:effectLst/>
                <a:latin typeface="Calibri" panose="020F0502020204030204" pitchFamily="34" charset="0"/>
              </a:rPr>
              <a:t>Yes – as the overlap represents, this assertion is accurate.</a:t>
            </a:r>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10</a:t>
            </a:fld>
            <a:endParaRPr lang="en-US"/>
          </a:p>
        </p:txBody>
      </p:sp>
    </p:spTree>
    <p:extLst>
      <p:ext uri="{BB962C8B-B14F-4D97-AF65-F5344CB8AC3E}">
        <p14:creationId xmlns:p14="http://schemas.microsoft.com/office/powerpoint/2010/main" val="128253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Again, ask a volunteer to explain if the assertion is accurate and if not, where are the inaccuracies that should be flagged?</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The name of the law review is not quite right</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The source material does not indicate that the law review is supported by faculty</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The source material indicates that the law review is published twice per year, not twice per semester</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11</a:t>
            </a:fld>
            <a:endParaRPr lang="en-US"/>
          </a:p>
        </p:txBody>
      </p:sp>
    </p:spTree>
    <p:extLst>
      <p:ext uri="{BB962C8B-B14F-4D97-AF65-F5344CB8AC3E}">
        <p14:creationId xmlns:p14="http://schemas.microsoft.com/office/powerpoint/2010/main" val="2077833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a:solidFill>
                  <a:srgbClr val="000000"/>
                </a:solidFill>
                <a:effectLst/>
                <a:latin typeface="Calibri" panose="020F0502020204030204" pitchFamily="34" charset="0"/>
              </a:rPr>
              <a:t>- The public interest focus and author examples are accurate, but the other inaccuracies would warrant some changes, either in the assertion or the source cited to. </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Might note grammar/stylistic choices that could be improved </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US" sz="1800" b="0" i="0" u="none" strike="noStrike">
                <a:solidFill>
                  <a:srgbClr val="000000"/>
                </a:solidFill>
                <a:effectLst/>
                <a:latin typeface="Calibri" panose="020F0502020204030204" pitchFamily="34" charset="0"/>
              </a:rPr>
              <a:t>- The language of the last sentence is close enough to the language in the source material that a quotation might be better. </a:t>
            </a:r>
            <a:endParaRPr lang="en-US" b="0" i="0">
              <a:solidFill>
                <a:srgbClr val="444444"/>
              </a:solidFill>
              <a:effectLst/>
              <a:latin typeface="Calibri" panose="020F0502020204030204" pitchFamily="34" charset="0"/>
            </a:endParaRPr>
          </a:p>
          <a:p>
            <a:endParaRPr lang="en-US">
              <a:cs typeface="Calibri"/>
            </a:endParaRPr>
          </a:p>
        </p:txBody>
      </p:sp>
      <p:sp>
        <p:nvSpPr>
          <p:cNvPr id="4" name="Slide Number Placeholder 3"/>
          <p:cNvSpPr>
            <a:spLocks noGrp="1"/>
          </p:cNvSpPr>
          <p:nvPr>
            <p:ph type="sldNum" sz="quarter" idx="5"/>
          </p:nvPr>
        </p:nvSpPr>
        <p:spPr/>
        <p:txBody>
          <a:bodyPr/>
          <a:lstStyle/>
          <a:p>
            <a:fld id="{F0E568C8-4C59-4BD5-80DF-95C46B66DC9F}" type="slidenum">
              <a:rPr lang="en-US"/>
              <a:t>12</a:t>
            </a:fld>
            <a:endParaRPr lang="en-US"/>
          </a:p>
        </p:txBody>
      </p:sp>
    </p:spTree>
    <p:extLst>
      <p:ext uri="{BB962C8B-B14F-4D97-AF65-F5344CB8AC3E}">
        <p14:creationId xmlns:p14="http://schemas.microsoft.com/office/powerpoint/2010/main" val="1683254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97125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2479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3660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7732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1681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7853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2036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5427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66878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80491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6450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Garamond" panose="02020404030301010803" pitchFamily="18" charset="0"/>
              </a:defRPr>
            </a:lvl1pPr>
          </a:lstStyle>
          <a:p>
            <a:fld id="{C764DE79-268F-4C1A-8933-263129D2AF90}" type="datetimeFigureOut">
              <a:rPr lang="en-US" smtClean="0"/>
              <a:pPr/>
              <a:t>3/25/24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Garamond" panose="02020404030301010803" pitchFamily="18"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Garamond" panose="02020404030301010803" pitchFamily="18" charset="0"/>
              </a:defRPr>
            </a:lvl1pPr>
          </a:lstStyle>
          <a:p>
            <a:fld id="{48F63A3B-78C7-47BE-AE5E-E10140E04643}" type="slidenum">
              <a:rPr lang="en-US" smtClean="0"/>
              <a:pPr/>
              <a:t>‹#›</a:t>
            </a:fld>
            <a:endParaRPr lang="en-US"/>
          </a:p>
        </p:txBody>
      </p:sp>
    </p:spTree>
    <p:extLst>
      <p:ext uri="{BB962C8B-B14F-4D97-AF65-F5344CB8AC3E}">
        <p14:creationId xmlns:p14="http://schemas.microsoft.com/office/powerpoint/2010/main" val="19757151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0" i="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1E_D9840780.xml"/><Relationship Id="rId7" Type="http://schemas.openxmlformats.org/officeDocument/2006/relationships/image" Target="../media/image26.sv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24.sv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5.xml"/><Relationship Id="rId5" Type="http://schemas.openxmlformats.org/officeDocument/2006/relationships/image" Target="../media/image26.sv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2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5.xml"/><Relationship Id="rId5" Type="http://schemas.openxmlformats.org/officeDocument/2006/relationships/image" Target="../media/image26.svg"/><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09151"/>
            <a:ext cx="9144000" cy="1088857"/>
          </a:xfrm>
        </p:spPr>
        <p:txBody>
          <a:bodyPr>
            <a:normAutofit fontScale="90000"/>
          </a:bodyPr>
          <a:lstStyle/>
          <a:p>
            <a:r>
              <a:rPr lang="en-US" sz="6600" b="1" i="1">
                <a:solidFill>
                  <a:schemeClr val="bg1"/>
                </a:solidFill>
                <a:latin typeface="Garamond"/>
              </a:rPr>
              <a:t>Introduction to Fact-Checking</a:t>
            </a:r>
          </a:p>
        </p:txBody>
      </p:sp>
      <p:sp>
        <p:nvSpPr>
          <p:cNvPr id="3" name="Subtitle 2"/>
          <p:cNvSpPr>
            <a:spLocks noGrp="1"/>
          </p:cNvSpPr>
          <p:nvPr>
            <p:ph type="subTitle" idx="1"/>
          </p:nvPr>
        </p:nvSpPr>
        <p:spPr>
          <a:xfrm>
            <a:off x="1524000" y="4448849"/>
            <a:ext cx="9144000" cy="836023"/>
          </a:xfrm>
        </p:spPr>
        <p:txBody>
          <a:bodyPr vert="horz" lIns="0" tIns="0" rIns="0" bIns="0" rtlCol="0" anchor="t">
            <a:noAutofit/>
          </a:bodyPr>
          <a:lstStyle/>
          <a:p>
            <a:r>
              <a:rPr lang="en-US" sz="3200" b="1"/>
              <a:t>Northeastern University Law Review</a:t>
            </a:r>
          </a:p>
          <a:p>
            <a:r>
              <a:rPr lang="en-US" sz="3200">
                <a:latin typeface="Garamond"/>
              </a:rPr>
              <a:t>Application Preparation Sessions</a:t>
            </a:r>
            <a:endParaRPr lang="en-US" sz="320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Example 1:</a:t>
            </a:r>
            <a:endParaRPr lang="en-US" b="1"/>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33987"/>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684588"/>
          </a:xfrm>
        </p:spPr>
        <p:txBody>
          <a:bodyPr vert="horz" lIns="91440" tIns="45720" rIns="91440" bIns="45720" rtlCol="0" anchor="t">
            <a:normAutofit lnSpcReduction="10000"/>
          </a:bodyPr>
          <a:lstStyle/>
          <a:p>
            <a:pPr marL="0" indent="0">
              <a:buNone/>
            </a:pPr>
            <a:r>
              <a:rPr lang="en-US">
                <a:cs typeface="Calibri" panose="020F0502020204030204"/>
              </a:rPr>
              <a:t>Adopting a shelter dog is an opportunity to bring home a </a:t>
            </a:r>
            <a:r>
              <a:rPr lang="en-US">
                <a:highlight>
                  <a:srgbClr val="C0C0C0"/>
                </a:highlight>
                <a:cs typeface="Calibri" panose="020F0502020204030204"/>
              </a:rPr>
              <a:t>lovable new family member</a:t>
            </a:r>
            <a:r>
              <a:rPr lang="en-US">
                <a:cs typeface="Calibri" panose="020F0502020204030204"/>
              </a:rPr>
              <a:t>. It is important to consider your </a:t>
            </a:r>
            <a:r>
              <a:rPr lang="en-US">
                <a:solidFill>
                  <a:schemeClr val="bg1"/>
                </a:solidFill>
                <a:highlight>
                  <a:srgbClr val="808080"/>
                </a:highlight>
                <a:cs typeface="Calibri" panose="020F0502020204030204"/>
              </a:rPr>
              <a:t>finances and lifestyle before bringing home a dog, to ensure that it will be a successful adoption. </a:t>
            </a: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16615"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3684588"/>
          </a:xfrm>
        </p:spPr>
        <p:txBody>
          <a:bodyPr vert="horz" lIns="91440" tIns="45720" rIns="91440" bIns="45720" rtlCol="0" anchor="t">
            <a:normAutofit lnSpcReduction="10000"/>
          </a:bodyPr>
          <a:lstStyle/>
          <a:p>
            <a:pPr marL="0" indent="0">
              <a:buNone/>
            </a:pPr>
            <a:r>
              <a:rPr lang="en-US">
                <a:ea typeface="+mn-lt"/>
                <a:cs typeface="+mn-lt"/>
              </a:rPr>
              <a:t>Dog shelters and rescues are full of </a:t>
            </a:r>
            <a:r>
              <a:rPr lang="en-US">
                <a:highlight>
                  <a:srgbClr val="C0C0C0"/>
                </a:highlight>
                <a:ea typeface="+mn-lt"/>
                <a:cs typeface="+mn-lt"/>
              </a:rPr>
              <a:t>lovable</a:t>
            </a:r>
            <a:r>
              <a:rPr lang="en-US">
                <a:ea typeface="+mn-lt"/>
                <a:cs typeface="+mn-lt"/>
              </a:rPr>
              <a:t>, active and healthy adoptable dogs just waiting for someone to take them home. A majority of dogs are given up when their prior owner can no longer afford the </a:t>
            </a:r>
            <a:r>
              <a:rPr lang="en-US">
                <a:solidFill>
                  <a:schemeClr val="bg1"/>
                </a:solidFill>
                <a:highlight>
                  <a:srgbClr val="808080"/>
                </a:highlight>
                <a:ea typeface="+mn-lt"/>
                <a:cs typeface="+mn-lt"/>
              </a:rPr>
              <a:t>financial requirements to keep them or didn't realize how much time &amp; attention a dog adoption deserves and needs.</a:t>
            </a:r>
            <a:r>
              <a:rPr lang="en-US">
                <a:solidFill>
                  <a:schemeClr val="bg1"/>
                </a:solidFill>
                <a:ea typeface="+mn-lt"/>
                <a:cs typeface="+mn-lt"/>
              </a:rPr>
              <a:t> </a:t>
            </a:r>
            <a:endParaRPr lang="en-US">
              <a:solidFill>
                <a:schemeClr val="bg1"/>
              </a:solidFill>
              <a:cs typeface="Calibri" panose="020F0502020204030204"/>
            </a:endParaRPr>
          </a:p>
        </p:txBody>
      </p:sp>
      <p:pic>
        <p:nvPicPr>
          <p:cNvPr id="7" name="Graphic 7" descr="Puppy with solid fill">
            <a:extLst>
              <a:ext uri="{FF2B5EF4-FFF2-40B4-BE49-F238E27FC236}">
                <a16:creationId xmlns:a16="http://schemas.microsoft.com/office/drawing/2014/main" id="{7289B785-B9D5-4C67-9004-6DA12AF6BD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762" y="4395159"/>
            <a:ext cx="1762664" cy="1748286"/>
          </a:xfrm>
          <a:prstGeom prst="rect">
            <a:avLst/>
          </a:prstGeom>
        </p:spPr>
      </p:pic>
      <p:pic>
        <p:nvPicPr>
          <p:cNvPr id="9" name="Graphic 8" descr="Dog House with solid fill">
            <a:extLst>
              <a:ext uri="{FF2B5EF4-FFF2-40B4-BE49-F238E27FC236}">
                <a16:creationId xmlns:a16="http://schemas.microsoft.com/office/drawing/2014/main" id="{E35BC8F9-FC8F-4038-97E6-701B47AE978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373592" y="4093234"/>
            <a:ext cx="2035833" cy="2050211"/>
          </a:xfrm>
          <a:prstGeom prst="rect">
            <a:avLst/>
          </a:prstGeom>
        </p:spPr>
      </p:pic>
    </p:spTree>
    <p:extLst>
      <p:ext uri="{BB962C8B-B14F-4D97-AF65-F5344CB8AC3E}">
        <p14:creationId xmlns:p14="http://schemas.microsoft.com/office/powerpoint/2010/main" val="1813153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Example 2:</a:t>
            </a:r>
            <a:endParaRPr lang="en-US" b="1"/>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4696"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fontScale="92500" lnSpcReduction="10000"/>
          </a:bodyPr>
          <a:lstStyle/>
          <a:p>
            <a:pPr marL="0" indent="0">
              <a:buNone/>
            </a:pPr>
            <a:r>
              <a:rPr lang="en-US">
                <a:latin typeface="Garamond"/>
                <a:cs typeface="Calibri" panose="020F0502020204030204"/>
              </a:rPr>
              <a:t>The Northeastern University School of Law </a:t>
            </a:r>
            <a:r>
              <a:rPr lang="en-US" err="1">
                <a:latin typeface="Garamond"/>
                <a:cs typeface="Calibri" panose="020F0502020204030204"/>
              </a:rPr>
              <a:t>Law</a:t>
            </a:r>
            <a:r>
              <a:rPr lang="en-US">
                <a:latin typeface="Garamond"/>
                <a:cs typeface="Calibri" panose="020F0502020204030204"/>
              </a:rPr>
              <a:t> Review is supported by the school's faculty in its mission to publish articles focused on public interest. The law review is published twice a semester and includes articles by legal and interdisciplinary academics, attorneys, and law students. </a:t>
            </a: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fontScale="92500" lnSpcReduction="10000"/>
          </a:bodyPr>
          <a:lstStyle/>
          <a:p>
            <a:pPr marL="0" indent="0">
              <a:buNone/>
            </a:pPr>
            <a:r>
              <a:rPr lang="en-US">
                <a:ea typeface="+mn-lt"/>
                <a:cs typeface="+mn-lt"/>
              </a:rPr>
              <a:t>The Northeastern University Law Review is a student-run publication that engages all topics of legal scholarship, with special attention given to articles that show the connections among public interest, innovation, and the practical application of law. The Law Review is published twice a year and includes articles by legal and interdisciplinary academics, attorneys, and law students.</a:t>
            </a:r>
            <a:endParaRPr lang="en-US"/>
          </a:p>
          <a:p>
            <a:pPr>
              <a:buNone/>
            </a:pPr>
            <a:endParaRPr lang="en-US"/>
          </a:p>
          <a:p>
            <a:pPr marL="0" indent="0">
              <a:buNone/>
            </a:pPr>
            <a:endParaRPr lang="en-US">
              <a:cs typeface="Calibri"/>
            </a:endParaRPr>
          </a:p>
        </p:txBody>
      </p:sp>
      <p:pic>
        <p:nvPicPr>
          <p:cNvPr id="8" name="Graphic 8" descr="Newspaper with solid fill">
            <a:extLst>
              <a:ext uri="{FF2B5EF4-FFF2-40B4-BE49-F238E27FC236}">
                <a16:creationId xmlns:a16="http://schemas.microsoft.com/office/drawing/2014/main" id="{8CCB925B-C680-4DF5-B6C8-08CC0B56BE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762" y="5013385"/>
            <a:ext cx="1575758" cy="1532626"/>
          </a:xfrm>
          <a:prstGeom prst="rect">
            <a:avLst/>
          </a:prstGeom>
        </p:spPr>
      </p:pic>
      <p:pic>
        <p:nvPicPr>
          <p:cNvPr id="9" name="Graphic 9" descr="Children with solid fill">
            <a:extLst>
              <a:ext uri="{FF2B5EF4-FFF2-40B4-BE49-F238E27FC236}">
                <a16:creationId xmlns:a16="http://schemas.microsoft.com/office/drawing/2014/main" id="{A736C3AE-850F-40C7-AC99-0594769C7CD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27895" y="4725839"/>
            <a:ext cx="2064588" cy="2093342"/>
          </a:xfrm>
          <a:prstGeom prst="rect">
            <a:avLst/>
          </a:prstGeom>
        </p:spPr>
      </p:pic>
    </p:spTree>
    <p:extLst>
      <p:ext uri="{BB962C8B-B14F-4D97-AF65-F5344CB8AC3E}">
        <p14:creationId xmlns:p14="http://schemas.microsoft.com/office/powerpoint/2010/main" val="3770011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Example 2:</a:t>
            </a:r>
            <a:endParaRPr lang="en-US" b="1"/>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42814"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fontScale="92500" lnSpcReduction="10000"/>
          </a:bodyPr>
          <a:lstStyle/>
          <a:p>
            <a:pPr marL="0" indent="0">
              <a:buNone/>
            </a:pPr>
            <a:r>
              <a:rPr lang="en-US">
                <a:cs typeface="Calibri" panose="020F0502020204030204"/>
              </a:rPr>
              <a:t>The </a:t>
            </a:r>
            <a:r>
              <a:rPr lang="en-US">
                <a:highlight>
                  <a:srgbClr val="C0C0C0"/>
                </a:highlight>
                <a:cs typeface="Calibri" panose="020F0502020204030204"/>
              </a:rPr>
              <a:t>Northeastern University School of Law Law Review</a:t>
            </a:r>
            <a:r>
              <a:rPr lang="en-US">
                <a:cs typeface="Calibri" panose="020F0502020204030204"/>
              </a:rPr>
              <a:t> is</a:t>
            </a:r>
            <a:r>
              <a:rPr lang="en-US">
                <a:solidFill>
                  <a:schemeClr val="bg1"/>
                </a:solidFill>
                <a:cs typeface="Calibri" panose="020F0502020204030204"/>
              </a:rPr>
              <a:t> </a:t>
            </a:r>
            <a:r>
              <a:rPr lang="en-US">
                <a:solidFill>
                  <a:schemeClr val="bg1"/>
                </a:solidFill>
                <a:highlight>
                  <a:srgbClr val="808080"/>
                </a:highlight>
                <a:cs typeface="Calibri" panose="020F0502020204030204"/>
              </a:rPr>
              <a:t>supported by the school's faculty</a:t>
            </a:r>
            <a:r>
              <a:rPr lang="en-US">
                <a:cs typeface="Calibri" panose="020F0502020204030204"/>
              </a:rPr>
              <a:t> in its mission to publish articles </a:t>
            </a:r>
            <a:r>
              <a:rPr lang="en-US">
                <a:solidFill>
                  <a:schemeClr val="bg1"/>
                </a:solidFill>
                <a:highlight>
                  <a:srgbClr val="000000"/>
                </a:highlight>
                <a:cs typeface="Calibri" panose="020F0502020204030204"/>
              </a:rPr>
              <a:t>focused on public interest.</a:t>
            </a:r>
            <a:r>
              <a:rPr lang="en-US">
                <a:solidFill>
                  <a:schemeClr val="bg1"/>
                </a:solidFill>
                <a:cs typeface="Calibri" panose="020F0502020204030204"/>
              </a:rPr>
              <a:t> </a:t>
            </a:r>
            <a:r>
              <a:rPr lang="en-US">
                <a:cs typeface="Calibri" panose="020F0502020204030204"/>
              </a:rPr>
              <a:t>The law review is published </a:t>
            </a:r>
            <a:r>
              <a:rPr lang="en-US">
                <a:solidFill>
                  <a:schemeClr val="bg1"/>
                </a:solidFill>
                <a:highlight>
                  <a:srgbClr val="800000"/>
                </a:highlight>
                <a:cs typeface="Calibri" panose="020F0502020204030204"/>
              </a:rPr>
              <a:t>twice a semester</a:t>
            </a:r>
            <a:r>
              <a:rPr lang="en-US">
                <a:cs typeface="Calibri" panose="020F0502020204030204"/>
              </a:rPr>
              <a:t> and </a:t>
            </a:r>
            <a:r>
              <a:rPr lang="en-US">
                <a:solidFill>
                  <a:schemeClr val="bg1"/>
                </a:solidFill>
                <a:highlight>
                  <a:srgbClr val="008080"/>
                </a:highlight>
                <a:cs typeface="Calibri" panose="020F0502020204030204"/>
              </a:rPr>
              <a:t>includes articles by legal and interdisciplinary academics, attorneys, and law students. </a:t>
            </a: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fontScale="92500" lnSpcReduction="10000"/>
          </a:bodyPr>
          <a:lstStyle/>
          <a:p>
            <a:pPr marL="0" indent="0">
              <a:buNone/>
            </a:pPr>
            <a:r>
              <a:rPr lang="en-US">
                <a:ea typeface="+mn-lt"/>
                <a:cs typeface="+mn-lt"/>
              </a:rPr>
              <a:t>The </a:t>
            </a:r>
            <a:r>
              <a:rPr lang="en-US">
                <a:highlight>
                  <a:srgbClr val="C0C0C0"/>
                </a:highlight>
                <a:ea typeface="+mn-lt"/>
                <a:cs typeface="+mn-lt"/>
              </a:rPr>
              <a:t>Northeastern University Law Review</a:t>
            </a:r>
            <a:r>
              <a:rPr lang="en-US">
                <a:ea typeface="+mn-lt"/>
                <a:cs typeface="+mn-lt"/>
              </a:rPr>
              <a:t> is a student-run publication that engages all topics of legal scholarship, with </a:t>
            </a:r>
            <a:r>
              <a:rPr lang="en-US">
                <a:solidFill>
                  <a:schemeClr val="bg1"/>
                </a:solidFill>
                <a:highlight>
                  <a:srgbClr val="000000"/>
                </a:highlight>
                <a:ea typeface="+mn-lt"/>
                <a:cs typeface="+mn-lt"/>
              </a:rPr>
              <a:t>special attention given to articles that show the connections among public interest, innovation, and the practical application of law.</a:t>
            </a:r>
            <a:r>
              <a:rPr lang="en-US">
                <a:ea typeface="+mn-lt"/>
                <a:cs typeface="+mn-lt"/>
              </a:rPr>
              <a:t> The Law Review is published </a:t>
            </a:r>
            <a:r>
              <a:rPr lang="en-US">
                <a:solidFill>
                  <a:schemeClr val="bg1"/>
                </a:solidFill>
                <a:highlight>
                  <a:srgbClr val="800000"/>
                </a:highlight>
                <a:ea typeface="+mn-lt"/>
                <a:cs typeface="+mn-lt"/>
              </a:rPr>
              <a:t>twice a year</a:t>
            </a:r>
            <a:r>
              <a:rPr lang="en-US">
                <a:solidFill>
                  <a:schemeClr val="bg1"/>
                </a:solidFill>
                <a:ea typeface="+mn-lt"/>
                <a:cs typeface="+mn-lt"/>
              </a:rPr>
              <a:t> </a:t>
            </a:r>
            <a:r>
              <a:rPr lang="en-US">
                <a:ea typeface="+mn-lt"/>
                <a:cs typeface="+mn-lt"/>
              </a:rPr>
              <a:t>and </a:t>
            </a:r>
            <a:r>
              <a:rPr lang="en-US">
                <a:solidFill>
                  <a:schemeClr val="bg1"/>
                </a:solidFill>
                <a:highlight>
                  <a:srgbClr val="008080"/>
                </a:highlight>
                <a:ea typeface="+mn-lt"/>
                <a:cs typeface="+mn-lt"/>
              </a:rPr>
              <a:t>includes articles by legal and interdisciplinary academics, attorneys, and law students.</a:t>
            </a:r>
            <a:endParaRPr lang="en-US">
              <a:solidFill>
                <a:schemeClr val="bg1"/>
              </a:solidFill>
              <a:highlight>
                <a:srgbClr val="008080"/>
              </a:highlight>
            </a:endParaRPr>
          </a:p>
          <a:p>
            <a:pPr>
              <a:buNone/>
            </a:pPr>
            <a:endParaRPr lang="en-US"/>
          </a:p>
          <a:p>
            <a:pPr marL="0" indent="0">
              <a:buNone/>
            </a:pPr>
            <a:endParaRPr lang="en-US">
              <a:cs typeface="Calibri"/>
            </a:endParaRPr>
          </a:p>
        </p:txBody>
      </p:sp>
      <p:pic>
        <p:nvPicPr>
          <p:cNvPr id="8" name="Graphic 8" descr="Newspaper with solid fill">
            <a:extLst>
              <a:ext uri="{FF2B5EF4-FFF2-40B4-BE49-F238E27FC236}">
                <a16:creationId xmlns:a16="http://schemas.microsoft.com/office/drawing/2014/main" id="{8CCB925B-C680-4DF5-B6C8-08CC0B56BE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762" y="5013385"/>
            <a:ext cx="1575758" cy="1532626"/>
          </a:xfrm>
          <a:prstGeom prst="rect">
            <a:avLst/>
          </a:prstGeom>
        </p:spPr>
      </p:pic>
      <p:pic>
        <p:nvPicPr>
          <p:cNvPr id="9" name="Graphic 9" descr="Children with solid fill">
            <a:extLst>
              <a:ext uri="{FF2B5EF4-FFF2-40B4-BE49-F238E27FC236}">
                <a16:creationId xmlns:a16="http://schemas.microsoft.com/office/drawing/2014/main" id="{A736C3AE-850F-40C7-AC99-0594769C7CD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27895" y="4725839"/>
            <a:ext cx="2064588" cy="2093342"/>
          </a:xfrm>
          <a:prstGeom prst="rect">
            <a:avLst/>
          </a:prstGeom>
        </p:spPr>
      </p:pic>
    </p:spTree>
    <p:extLst>
      <p:ext uri="{BB962C8B-B14F-4D97-AF65-F5344CB8AC3E}">
        <p14:creationId xmlns:p14="http://schemas.microsoft.com/office/powerpoint/2010/main" val="3801016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fontScale="90000"/>
          </a:bodyPr>
          <a:lstStyle/>
          <a:p>
            <a:pPr algn="ctr"/>
            <a:r>
              <a:rPr lang="en-US" sz="6600" b="1" i="1" dirty="0">
                <a:latin typeface="Garamond"/>
                <a:cs typeface="Calibri Light"/>
              </a:rPr>
              <a:t>Practice</a:t>
            </a:r>
            <a:br>
              <a:rPr lang="en-US" sz="6600" b="1" i="1" dirty="0">
                <a:latin typeface="Garamond"/>
                <a:cs typeface="Calibri Light"/>
              </a:rPr>
            </a:br>
            <a:r>
              <a:rPr lang="en-US" sz="6600" dirty="0"/>
              <a:t>http://nulawreview.org/resources-for-applicants-1</a:t>
            </a:r>
          </a:p>
        </p:txBody>
      </p:sp>
    </p:spTree>
    <p:extLst>
      <p:ext uri="{BB962C8B-B14F-4D97-AF65-F5344CB8AC3E}">
        <p14:creationId xmlns:p14="http://schemas.microsoft.com/office/powerpoint/2010/main" val="181605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latin typeface="Garamond"/>
                <a:cs typeface="Calibri Light"/>
              </a:rPr>
              <a:t>Problem 1</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In 1967, American drillers working for Texaco Petroleum discovered a vast amount of crude oil underneath the jungle floor of Ecuador.</a:t>
            </a:r>
            <a:endParaRPr lang="en-US"/>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Texaco Petroleum’s complex history with Ecuador dates back to the mid 1960s, when the company united with Ecuador’s military regime to drill for oil in the country’s untouched jungles along the Colombian border.</a:t>
            </a:r>
          </a:p>
        </p:txBody>
      </p:sp>
      <p:pic>
        <p:nvPicPr>
          <p:cNvPr id="7" name="Graphic 9" descr="Oil Rig with solid fill">
            <a:extLst>
              <a:ext uri="{FF2B5EF4-FFF2-40B4-BE49-F238E27FC236}">
                <a16:creationId xmlns:a16="http://schemas.microsoft.com/office/drawing/2014/main" id="{540C16C1-3ADC-418B-BDD9-4B750F46B0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7647" y="4005021"/>
            <a:ext cx="1908874" cy="1921789"/>
          </a:xfrm>
          <a:prstGeom prst="rect">
            <a:avLst/>
          </a:prstGeom>
        </p:spPr>
      </p:pic>
      <p:pic>
        <p:nvPicPr>
          <p:cNvPr id="10" name="Graphic 10" descr="Hill scene with solid fill">
            <a:extLst>
              <a:ext uri="{FF2B5EF4-FFF2-40B4-BE49-F238E27FC236}">
                <a16:creationId xmlns:a16="http://schemas.microsoft.com/office/drawing/2014/main" id="{440B79E1-8D8D-4A1C-9D16-519ED3F2C07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88970" y="4005021"/>
            <a:ext cx="1908874" cy="1921789"/>
          </a:xfrm>
          <a:prstGeom prst="rect">
            <a:avLst/>
          </a:prstGeom>
        </p:spPr>
      </p:pic>
    </p:spTree>
    <p:extLst>
      <p:ext uri="{BB962C8B-B14F-4D97-AF65-F5344CB8AC3E}">
        <p14:creationId xmlns:p14="http://schemas.microsoft.com/office/powerpoint/2010/main" val="3731375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latin typeface="Garamond"/>
                <a:cs typeface="Calibri Light"/>
              </a:rPr>
              <a:t>Problem 1</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9788" y="1140537"/>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In </a:t>
            </a:r>
            <a:r>
              <a:rPr lang="en-US">
                <a:highlight>
                  <a:srgbClr val="C0C0C0"/>
                </a:highlight>
                <a:ea typeface="+mn-lt"/>
                <a:cs typeface="+mn-lt"/>
              </a:rPr>
              <a:t>1967</a:t>
            </a:r>
            <a:r>
              <a:rPr lang="en-US">
                <a:ea typeface="+mn-lt"/>
                <a:cs typeface="+mn-lt"/>
              </a:rPr>
              <a:t>, </a:t>
            </a:r>
            <a:r>
              <a:rPr lang="en-US">
                <a:solidFill>
                  <a:schemeClr val="bg1"/>
                </a:solidFill>
                <a:highlight>
                  <a:srgbClr val="808080"/>
                </a:highlight>
                <a:ea typeface="+mn-lt"/>
                <a:cs typeface="+mn-lt"/>
              </a:rPr>
              <a:t>American drillers working for Texaco Petroleum</a:t>
            </a:r>
            <a:r>
              <a:rPr lang="en-US">
                <a:ea typeface="+mn-lt"/>
                <a:cs typeface="+mn-lt"/>
              </a:rPr>
              <a:t> discovered a vast amount of</a:t>
            </a:r>
            <a:r>
              <a:rPr lang="en-US">
                <a:highlight>
                  <a:srgbClr val="008080"/>
                </a:highlight>
                <a:ea typeface="+mn-lt"/>
                <a:cs typeface="+mn-lt"/>
              </a:rPr>
              <a:t> </a:t>
            </a:r>
            <a:r>
              <a:rPr lang="en-US">
                <a:solidFill>
                  <a:schemeClr val="bg1"/>
                </a:solidFill>
                <a:highlight>
                  <a:srgbClr val="008080"/>
                </a:highlight>
                <a:ea typeface="+mn-lt"/>
                <a:cs typeface="+mn-lt"/>
              </a:rPr>
              <a:t>crude oil underneath the jungle floor of Ecuador.</a:t>
            </a:r>
            <a:endParaRPr lang="en-US">
              <a:solidFill>
                <a:schemeClr val="bg1"/>
              </a:solidFill>
              <a:highlight>
                <a:srgbClr val="008080"/>
              </a:highlight>
            </a:endParaRP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06204"/>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Texaco Petroleum’s complex history with Ecuador dates back to the mid 1960s, when the company united with Ecuador’s military regime to drill for </a:t>
            </a:r>
            <a:r>
              <a:rPr lang="en-US">
                <a:solidFill>
                  <a:schemeClr val="bg1"/>
                </a:solidFill>
                <a:highlight>
                  <a:srgbClr val="008080"/>
                </a:highlight>
                <a:ea typeface="+mn-lt"/>
                <a:cs typeface="+mn-lt"/>
              </a:rPr>
              <a:t>oil in the country’s untouched jungles</a:t>
            </a:r>
            <a:r>
              <a:rPr lang="en-US">
                <a:ea typeface="+mn-lt"/>
                <a:cs typeface="+mn-lt"/>
              </a:rPr>
              <a:t> along the Colombian border.</a:t>
            </a:r>
          </a:p>
          <a:p>
            <a:pPr>
              <a:buNone/>
            </a:pPr>
            <a:endParaRPr lang="en-US"/>
          </a:p>
          <a:p>
            <a:pPr marL="0" indent="0">
              <a:buNone/>
            </a:pPr>
            <a:endParaRPr lang="en-US">
              <a:cs typeface="Calibri"/>
            </a:endParaRPr>
          </a:p>
        </p:txBody>
      </p:sp>
      <p:pic>
        <p:nvPicPr>
          <p:cNvPr id="7" name="Graphic 9" descr="Oil Rig with solid fill">
            <a:extLst>
              <a:ext uri="{FF2B5EF4-FFF2-40B4-BE49-F238E27FC236}">
                <a16:creationId xmlns:a16="http://schemas.microsoft.com/office/drawing/2014/main" id="{540C16C1-3ADC-418B-BDD9-4B750F46B0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7647" y="4005021"/>
            <a:ext cx="1908874" cy="1921789"/>
          </a:xfrm>
          <a:prstGeom prst="rect">
            <a:avLst/>
          </a:prstGeom>
        </p:spPr>
      </p:pic>
      <p:pic>
        <p:nvPicPr>
          <p:cNvPr id="10" name="Graphic 10" descr="Hill scene with solid fill">
            <a:extLst>
              <a:ext uri="{FF2B5EF4-FFF2-40B4-BE49-F238E27FC236}">
                <a16:creationId xmlns:a16="http://schemas.microsoft.com/office/drawing/2014/main" id="{440B79E1-8D8D-4A1C-9D16-519ED3F2C07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88970" y="4005021"/>
            <a:ext cx="1908874" cy="1921789"/>
          </a:xfrm>
          <a:prstGeom prst="rect">
            <a:avLst/>
          </a:prstGeom>
        </p:spPr>
      </p:pic>
    </p:spTree>
    <p:extLst>
      <p:ext uri="{BB962C8B-B14F-4D97-AF65-F5344CB8AC3E}">
        <p14:creationId xmlns:p14="http://schemas.microsoft.com/office/powerpoint/2010/main" val="3394485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2</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63815"/>
            <a:ext cx="5157787" cy="823912"/>
          </a:xfrm>
        </p:spPr>
        <p:txBody>
          <a:bodyPr/>
          <a:lstStyle/>
          <a:p>
            <a:r>
              <a:rPr lang="en-US" i="1">
                <a:cs typeface="Calibri"/>
              </a:rPr>
              <a:t>Author’s Assertion</a:t>
            </a:r>
            <a:endParaRPr lang="en-US" i="1"/>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06204"/>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a:buNone/>
            </a:pPr>
            <a:endParaRPr lang="en-US"/>
          </a:p>
          <a:p>
            <a:pPr marL="0" indent="0">
              <a:buNone/>
            </a:pPr>
            <a:endParaRPr lang="en-US">
              <a:cs typeface="Calibri"/>
            </a:endParaRPr>
          </a:p>
        </p:txBody>
      </p:sp>
      <p:sp>
        <p:nvSpPr>
          <p:cNvPr id="12" name="Content Placeholder 8">
            <a:extLst>
              <a:ext uri="{FF2B5EF4-FFF2-40B4-BE49-F238E27FC236}">
                <a16:creationId xmlns:a16="http://schemas.microsoft.com/office/drawing/2014/main" id="{527B90CC-5DE1-4827-95B4-171C01B191C2}"/>
              </a:ext>
            </a:extLst>
          </p:cNvPr>
          <p:cNvSpPr txBox="1">
            <a:spLocks/>
          </p:cNvSpPr>
          <p:nvPr/>
        </p:nvSpPr>
        <p:spPr>
          <a:xfrm>
            <a:off x="839788" y="1987727"/>
            <a:ext cx="5390550" cy="452431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2400">
                <a:latin typeface="Garamond" panose="02020404030301010803" pitchFamily="18" charset="0"/>
                <a:ea typeface="+mn-lt"/>
                <a:cs typeface="+mn-lt"/>
              </a:rPr>
              <a:t>In Foss v. Commonwealth, the Massachusetts Supreme Judicial Court (“SJC”) recognized that one of the legislature’s goals in creating mental health laws like the § 16(f) provision was to prevent the “extremely questionable practice” of committing individuals declared incompetent to stand trial indefinitely, with pending charges that could limit their access to treatment by more effective means.</a:t>
            </a:r>
            <a:endParaRPr lang="en-US" sz="2400">
              <a:latin typeface="Garamond" panose="02020404030301010803" pitchFamily="18" charset="0"/>
              <a:cs typeface="Calibri" panose="020F0502020204030204"/>
            </a:endParaRPr>
          </a:p>
        </p:txBody>
      </p:sp>
      <p:sp>
        <p:nvSpPr>
          <p:cNvPr id="7" name="TextBox 6">
            <a:extLst>
              <a:ext uri="{FF2B5EF4-FFF2-40B4-BE49-F238E27FC236}">
                <a16:creationId xmlns:a16="http://schemas.microsoft.com/office/drawing/2014/main" id="{B66AF3E6-724C-B844-91C1-ED416E2D7187}"/>
              </a:ext>
            </a:extLst>
          </p:cNvPr>
          <p:cNvSpPr txBox="1"/>
          <p:nvPr/>
        </p:nvSpPr>
        <p:spPr>
          <a:xfrm>
            <a:off x="6492815" y="1949570"/>
            <a:ext cx="5518028"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Garamond" panose="02020404030301010803" pitchFamily="18" charset="0"/>
                <a:ea typeface="+mn-lt"/>
                <a:cs typeface="+mn-lt"/>
              </a:rPr>
              <a:t>Among many other problems studied and addressed in the new mental health laws was the pretrial commitment of incompetent criminal defendants. A major thrust was to eliminate the highly questionable practice of committing incompetent criminal defendants indefinitely, while awaiting their unlikely restoration to competency, and . . . indefinite pendency of criminal charge . . . significantly limited the incompetent criminal defendant's access to treatment by more effective civil means.</a:t>
            </a:r>
            <a:endParaRPr lang="en-US" sz="2400">
              <a:latin typeface="Garamond" panose="02020404030301010803" pitchFamily="18" charset="0"/>
              <a:cs typeface="Calibri"/>
            </a:endParaRPr>
          </a:p>
        </p:txBody>
      </p:sp>
    </p:spTree>
    <p:extLst>
      <p:ext uri="{BB962C8B-B14F-4D97-AF65-F5344CB8AC3E}">
        <p14:creationId xmlns:p14="http://schemas.microsoft.com/office/powerpoint/2010/main" val="176887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2</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39751"/>
            <a:ext cx="5157787" cy="823912"/>
          </a:xfrm>
        </p:spPr>
        <p:txBody>
          <a:bodyPr/>
          <a:lstStyle/>
          <a:p>
            <a:r>
              <a:rPr lang="en-US" i="1">
                <a:cs typeface="Calibri"/>
              </a:rPr>
              <a:t>Author’s Assertion</a:t>
            </a:r>
            <a:endParaRPr lang="en-US" i="1"/>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a:buNone/>
            </a:pPr>
            <a:endParaRPr lang="en-US"/>
          </a:p>
          <a:p>
            <a:pPr marL="0" indent="0">
              <a:buNone/>
            </a:pPr>
            <a:endParaRPr lang="en-US">
              <a:cs typeface="Calibri"/>
            </a:endParaRPr>
          </a:p>
        </p:txBody>
      </p:sp>
      <p:sp>
        <p:nvSpPr>
          <p:cNvPr id="9" name="Content Placeholder 8">
            <a:extLst>
              <a:ext uri="{FF2B5EF4-FFF2-40B4-BE49-F238E27FC236}">
                <a16:creationId xmlns:a16="http://schemas.microsoft.com/office/drawing/2014/main" id="{1B277343-7938-47EB-BE80-ABCBA4CF16FE}"/>
              </a:ext>
            </a:extLst>
          </p:cNvPr>
          <p:cNvSpPr>
            <a:spLocks noGrp="1"/>
          </p:cNvSpPr>
          <p:nvPr>
            <p:ph sz="half" idx="2"/>
          </p:nvPr>
        </p:nvSpPr>
        <p:spPr>
          <a:xfrm>
            <a:off x="839788" y="1963663"/>
            <a:ext cx="5390550" cy="4263937"/>
          </a:xfrm>
        </p:spPr>
        <p:txBody>
          <a:bodyPr vert="horz" lIns="91440" tIns="45720" rIns="91440" bIns="45720" rtlCol="0" anchor="t">
            <a:noAutofit/>
          </a:bodyPr>
          <a:lstStyle/>
          <a:p>
            <a:pPr marL="0" indent="0">
              <a:lnSpc>
                <a:spcPct val="100000"/>
              </a:lnSpc>
              <a:spcBef>
                <a:spcPts val="0"/>
              </a:spcBef>
              <a:buNone/>
            </a:pPr>
            <a:r>
              <a:rPr lang="en-US" sz="2400">
                <a:ea typeface="+mn-lt"/>
                <a:cs typeface="+mn-lt"/>
              </a:rPr>
              <a:t>In Foss v. Commonwealth, the Massachusetts Supreme Judicial Court (“SJC”) recognized that </a:t>
            </a:r>
            <a:r>
              <a:rPr lang="en-US" sz="2400">
                <a:highlight>
                  <a:srgbClr val="C0C0C0"/>
                </a:highlight>
                <a:ea typeface="+mn-lt"/>
                <a:cs typeface="+mn-lt"/>
              </a:rPr>
              <a:t>one of the legislature’s goals</a:t>
            </a:r>
            <a:r>
              <a:rPr lang="en-US" sz="2400">
                <a:ea typeface="+mn-lt"/>
                <a:cs typeface="+mn-lt"/>
              </a:rPr>
              <a:t> in creating mental health laws like the § 16(f) provision was</a:t>
            </a:r>
            <a:r>
              <a:rPr lang="en-US" sz="2400">
                <a:solidFill>
                  <a:schemeClr val="bg1"/>
                </a:solidFill>
                <a:ea typeface="+mn-lt"/>
                <a:cs typeface="+mn-lt"/>
              </a:rPr>
              <a:t> </a:t>
            </a:r>
            <a:r>
              <a:rPr lang="en-US" sz="2400">
                <a:solidFill>
                  <a:schemeClr val="bg1"/>
                </a:solidFill>
                <a:highlight>
                  <a:srgbClr val="808080"/>
                </a:highlight>
                <a:ea typeface="+mn-lt"/>
                <a:cs typeface="+mn-lt"/>
              </a:rPr>
              <a:t>to prevent the “extremely questionable practice” of committing individuals declared incompetent to stand trial indefinitely,</a:t>
            </a:r>
            <a:r>
              <a:rPr lang="en-US" sz="2400">
                <a:ea typeface="+mn-lt"/>
                <a:cs typeface="+mn-lt"/>
              </a:rPr>
              <a:t> with </a:t>
            </a:r>
            <a:r>
              <a:rPr lang="en-US" sz="2400">
                <a:solidFill>
                  <a:schemeClr val="bg1"/>
                </a:solidFill>
                <a:highlight>
                  <a:srgbClr val="008080"/>
                </a:highlight>
                <a:ea typeface="+mn-lt"/>
                <a:cs typeface="+mn-lt"/>
              </a:rPr>
              <a:t>pending charges that could limit their access to treatment by more effective means.</a:t>
            </a:r>
            <a:endParaRPr lang="en-US" sz="2400">
              <a:solidFill>
                <a:schemeClr val="bg1"/>
              </a:solidFill>
              <a:highlight>
                <a:srgbClr val="008080"/>
              </a:highlight>
              <a:cs typeface="Calibri" panose="020F0502020204030204"/>
            </a:endParaRPr>
          </a:p>
        </p:txBody>
      </p:sp>
      <p:sp>
        <p:nvSpPr>
          <p:cNvPr id="3" name="TextBox 2">
            <a:extLst>
              <a:ext uri="{FF2B5EF4-FFF2-40B4-BE49-F238E27FC236}">
                <a16:creationId xmlns:a16="http://schemas.microsoft.com/office/drawing/2014/main" id="{3781ED66-874B-4562-95BC-6F78CACC1A24}"/>
              </a:ext>
            </a:extLst>
          </p:cNvPr>
          <p:cNvSpPr txBox="1"/>
          <p:nvPr/>
        </p:nvSpPr>
        <p:spPr>
          <a:xfrm>
            <a:off x="6492815" y="1949570"/>
            <a:ext cx="5518028"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Garamond" panose="02020404030301010803" pitchFamily="18" charset="0"/>
                <a:ea typeface="+mn-lt"/>
                <a:cs typeface="+mn-lt"/>
              </a:rPr>
              <a:t>Among many other problems studied and addressed in the new mental health laws was the pretrial commitment of incompetent criminal defendants. A </a:t>
            </a:r>
            <a:r>
              <a:rPr lang="en-US" sz="2400">
                <a:highlight>
                  <a:srgbClr val="C0C0C0"/>
                </a:highlight>
                <a:latin typeface="Garamond" panose="02020404030301010803" pitchFamily="18" charset="0"/>
                <a:ea typeface="+mn-lt"/>
                <a:cs typeface="+mn-lt"/>
              </a:rPr>
              <a:t>major thrust</a:t>
            </a:r>
            <a:r>
              <a:rPr lang="en-US" sz="2400">
                <a:latin typeface="Garamond" panose="02020404030301010803" pitchFamily="18" charset="0"/>
                <a:ea typeface="+mn-lt"/>
                <a:cs typeface="+mn-lt"/>
              </a:rPr>
              <a:t> was </a:t>
            </a:r>
            <a:r>
              <a:rPr lang="en-US" sz="2400">
                <a:solidFill>
                  <a:schemeClr val="bg1"/>
                </a:solidFill>
                <a:highlight>
                  <a:srgbClr val="808080"/>
                </a:highlight>
                <a:latin typeface="Garamond" panose="02020404030301010803" pitchFamily="18" charset="0"/>
                <a:ea typeface="+mn-lt"/>
                <a:cs typeface="+mn-lt"/>
              </a:rPr>
              <a:t>to eliminate the highly questionable practice of committing incompetent criminal defendants indefinitely</a:t>
            </a:r>
            <a:r>
              <a:rPr lang="en-US" sz="2400">
                <a:latin typeface="Garamond" panose="02020404030301010803" pitchFamily="18" charset="0"/>
                <a:ea typeface="+mn-lt"/>
                <a:cs typeface="+mn-lt"/>
              </a:rPr>
              <a:t>, while awaiting their unlikely restoration to competency, and . . . </a:t>
            </a:r>
            <a:r>
              <a:rPr lang="en-US" sz="2400">
                <a:solidFill>
                  <a:schemeClr val="bg1"/>
                </a:solidFill>
                <a:highlight>
                  <a:srgbClr val="008080"/>
                </a:highlight>
                <a:latin typeface="Garamond" panose="02020404030301010803" pitchFamily="18" charset="0"/>
                <a:ea typeface="+mn-lt"/>
                <a:cs typeface="+mn-lt"/>
              </a:rPr>
              <a:t>indefinite pendency of criminal charge . . . significantly limited the incompetent criminal defendant's access to treatment by more effective civil means.</a:t>
            </a:r>
            <a:endParaRPr lang="en-US" sz="2400">
              <a:solidFill>
                <a:schemeClr val="bg1"/>
              </a:solidFill>
              <a:highlight>
                <a:srgbClr val="008080"/>
              </a:highlight>
              <a:latin typeface="Garamond" panose="02020404030301010803" pitchFamily="18" charset="0"/>
              <a:cs typeface="Calibri"/>
            </a:endParaRPr>
          </a:p>
        </p:txBody>
      </p:sp>
    </p:spTree>
    <p:extLst>
      <p:ext uri="{BB962C8B-B14F-4D97-AF65-F5344CB8AC3E}">
        <p14:creationId xmlns:p14="http://schemas.microsoft.com/office/powerpoint/2010/main" val="118779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2</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39750"/>
            <a:ext cx="5157787" cy="823912"/>
          </a:xfrm>
        </p:spPr>
        <p:txBody>
          <a:bodyPr/>
          <a:lstStyle/>
          <a:p>
            <a:r>
              <a:rPr lang="en-US" i="1">
                <a:cs typeface="Calibri"/>
              </a:rPr>
              <a:t>Author’s Assertion</a:t>
            </a:r>
            <a:endParaRPr lang="en-US" i="1"/>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17840"/>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a:buNone/>
            </a:pPr>
            <a:endParaRPr lang="en-US"/>
          </a:p>
          <a:p>
            <a:pPr marL="0" indent="0">
              <a:buNone/>
            </a:pPr>
            <a:endParaRPr lang="en-US">
              <a:cs typeface="Calibri"/>
            </a:endParaRPr>
          </a:p>
        </p:txBody>
      </p:sp>
      <p:sp>
        <p:nvSpPr>
          <p:cNvPr id="9" name="Content Placeholder 8">
            <a:extLst>
              <a:ext uri="{FF2B5EF4-FFF2-40B4-BE49-F238E27FC236}">
                <a16:creationId xmlns:a16="http://schemas.microsoft.com/office/drawing/2014/main" id="{1B277343-7938-47EB-BE80-ABCBA4CF16FE}"/>
              </a:ext>
            </a:extLst>
          </p:cNvPr>
          <p:cNvSpPr>
            <a:spLocks noGrp="1"/>
          </p:cNvSpPr>
          <p:nvPr>
            <p:ph sz="half" idx="2"/>
          </p:nvPr>
        </p:nvSpPr>
        <p:spPr>
          <a:xfrm>
            <a:off x="839787" y="1963662"/>
            <a:ext cx="5390551" cy="4000889"/>
          </a:xfrm>
        </p:spPr>
        <p:txBody>
          <a:bodyPr vert="horz" lIns="91440" tIns="45720" rIns="91440" bIns="45720" rtlCol="0" anchor="t">
            <a:noAutofit/>
          </a:bodyPr>
          <a:lstStyle/>
          <a:p>
            <a:pPr marL="0" indent="0">
              <a:lnSpc>
                <a:spcPct val="100000"/>
              </a:lnSpc>
              <a:spcBef>
                <a:spcPts val="0"/>
              </a:spcBef>
              <a:buNone/>
            </a:pPr>
            <a:r>
              <a:rPr lang="en-US" sz="2400">
                <a:ea typeface="+mn-lt"/>
                <a:cs typeface="+mn-lt"/>
              </a:rPr>
              <a:t>In Foss v. Commonwealth, the Massachusetts Supreme Judicial Court (“SJC”) recognized that one of the legislature’s goals in creating mental health laws like the § 16(f) provision was to prevent the “</a:t>
            </a:r>
            <a:r>
              <a:rPr lang="en-US" sz="2400">
                <a:solidFill>
                  <a:schemeClr val="bg1"/>
                </a:solidFill>
                <a:highlight>
                  <a:srgbClr val="800000"/>
                </a:highlight>
                <a:ea typeface="+mn-lt"/>
                <a:cs typeface="+mn-lt"/>
              </a:rPr>
              <a:t>extremely questionable practice</a:t>
            </a:r>
            <a:r>
              <a:rPr lang="en-US" sz="2400">
                <a:ea typeface="+mn-lt"/>
                <a:cs typeface="+mn-lt"/>
              </a:rPr>
              <a:t>” of committing individuals declared incompetent to stand trial indefinitely, with pending charges that could limit their access to treatment by more effective means.</a:t>
            </a:r>
            <a:endParaRPr lang="en-US" sz="2400">
              <a:cs typeface="Calibri" panose="020F0502020204030204"/>
            </a:endParaRPr>
          </a:p>
        </p:txBody>
      </p:sp>
      <p:sp>
        <p:nvSpPr>
          <p:cNvPr id="3" name="TextBox 2">
            <a:extLst>
              <a:ext uri="{FF2B5EF4-FFF2-40B4-BE49-F238E27FC236}">
                <a16:creationId xmlns:a16="http://schemas.microsoft.com/office/drawing/2014/main" id="{3781ED66-874B-4562-95BC-6F78CACC1A24}"/>
              </a:ext>
            </a:extLst>
          </p:cNvPr>
          <p:cNvSpPr txBox="1"/>
          <p:nvPr/>
        </p:nvSpPr>
        <p:spPr>
          <a:xfrm>
            <a:off x="6492815" y="1949570"/>
            <a:ext cx="5518028"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Garamond" panose="02020404030301010803" pitchFamily="18" charset="0"/>
                <a:ea typeface="+mn-lt"/>
                <a:cs typeface="+mn-lt"/>
              </a:rPr>
              <a:t>Among many other problems studied and addressed in the new mental health laws was the pretrial commitment of incompetent criminal defendants. A major thrust was to eliminate the </a:t>
            </a:r>
            <a:r>
              <a:rPr lang="en-US" sz="2400">
                <a:solidFill>
                  <a:schemeClr val="bg1"/>
                </a:solidFill>
                <a:highlight>
                  <a:srgbClr val="800000"/>
                </a:highlight>
                <a:latin typeface="Garamond" panose="02020404030301010803" pitchFamily="18" charset="0"/>
                <a:ea typeface="+mn-lt"/>
                <a:cs typeface="+mn-lt"/>
              </a:rPr>
              <a:t>highly questionable practice</a:t>
            </a:r>
            <a:r>
              <a:rPr lang="en-US" sz="2400">
                <a:latin typeface="Garamond" panose="02020404030301010803" pitchFamily="18" charset="0"/>
                <a:ea typeface="+mn-lt"/>
                <a:cs typeface="+mn-lt"/>
              </a:rPr>
              <a:t> of committing incompetent criminal defendants indefinitely, while awaiting their unlikely restoration to competency, and . . . indefinite pendancy of criminal charge . . . significantly limited the incompetent criminal defendant's access to treatment by more effective civil means</a:t>
            </a:r>
            <a:endParaRPr lang="en-US" sz="2400">
              <a:latin typeface="Garamond" panose="02020404030301010803" pitchFamily="18" charset="0"/>
              <a:cs typeface="Calibri"/>
            </a:endParaRPr>
          </a:p>
        </p:txBody>
      </p:sp>
    </p:spTree>
    <p:extLst>
      <p:ext uri="{BB962C8B-B14F-4D97-AF65-F5344CB8AC3E}">
        <p14:creationId xmlns:p14="http://schemas.microsoft.com/office/powerpoint/2010/main" val="364668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3(a)</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4696"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Contracts of adhesion are forms that, due to unequal bargaining power, generally result in unfavorable terms for the weaker party.</a:t>
            </a: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A standard-form contract prepared by one party, to be signed by another party in a weaker position, usu. a consumer, who adheres to the contract with little choice about the terms.</a:t>
            </a:r>
            <a:endParaRPr lang="en-US">
              <a:highlight>
                <a:srgbClr val="008080"/>
              </a:highlight>
              <a:cs typeface="Calibri" panose="020F0502020204030204"/>
            </a:endParaRPr>
          </a:p>
          <a:p>
            <a:pPr>
              <a:buNone/>
            </a:pPr>
            <a:endParaRPr lang="en-US"/>
          </a:p>
          <a:p>
            <a:pPr marL="0" indent="0">
              <a:buNone/>
            </a:pPr>
            <a:endParaRPr lang="en-US">
              <a:cs typeface="Calibri"/>
            </a:endParaRPr>
          </a:p>
        </p:txBody>
      </p:sp>
      <p:pic>
        <p:nvPicPr>
          <p:cNvPr id="8" name="Graphic 8" descr="Contract with solid fill">
            <a:extLst>
              <a:ext uri="{FF2B5EF4-FFF2-40B4-BE49-F238E27FC236}">
                <a16:creationId xmlns:a16="http://schemas.microsoft.com/office/drawing/2014/main" id="{39E9A75A-4101-4625-B552-A806A6FC63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762" y="4150744"/>
            <a:ext cx="1705154" cy="1705154"/>
          </a:xfrm>
          <a:prstGeom prst="rect">
            <a:avLst/>
          </a:prstGeom>
        </p:spPr>
      </p:pic>
      <p:pic>
        <p:nvPicPr>
          <p:cNvPr id="9" name="Graphic 10" descr="Handshake with solid fill">
            <a:extLst>
              <a:ext uri="{FF2B5EF4-FFF2-40B4-BE49-F238E27FC236}">
                <a16:creationId xmlns:a16="http://schemas.microsoft.com/office/drawing/2014/main" id="{02C0563C-D207-4324-95BA-054509682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14800" y="4064480"/>
            <a:ext cx="1877683" cy="1892060"/>
          </a:xfrm>
          <a:prstGeom prst="rect">
            <a:avLst/>
          </a:prstGeom>
        </p:spPr>
      </p:pic>
    </p:spTree>
    <p:extLst>
      <p:ext uri="{BB962C8B-B14F-4D97-AF65-F5344CB8AC3E}">
        <p14:creationId xmlns:p14="http://schemas.microsoft.com/office/powerpoint/2010/main" val="396661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59" y="1209086"/>
            <a:ext cx="4122019" cy="4064925"/>
          </a:xfrm>
        </p:spPr>
        <p:txBody>
          <a:bodyPr anchor="ctr">
            <a:normAutofit/>
          </a:bodyPr>
          <a:lstStyle/>
          <a:p>
            <a:r>
              <a:rPr lang="en-US" sz="5000" b="1" dirty="0">
                <a:latin typeface="Garamond"/>
                <a:cs typeface="Calibri Light"/>
              </a:rPr>
              <a:t>Logistics &amp; Program Notes for Online Workshops</a:t>
            </a:r>
            <a:endParaRPr lang="en-US" b="1" dirty="0"/>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79214" y="96802"/>
            <a:ext cx="7144519" cy="5955548"/>
          </a:xfrm>
        </p:spPr>
        <p:txBody>
          <a:bodyPr vert="horz" lIns="91440" tIns="45720" rIns="91440" bIns="45720" rtlCol="0" anchor="t">
            <a:normAutofit lnSpcReduction="10000"/>
          </a:bodyPr>
          <a:lstStyle/>
          <a:p>
            <a:r>
              <a:rPr lang="en-US" dirty="0">
                <a:latin typeface="Garamond"/>
                <a:ea typeface="+mn-lt"/>
                <a:cs typeface="+mn-lt"/>
              </a:rPr>
              <a:t>The online presentation of this session is recorded</a:t>
            </a:r>
          </a:p>
          <a:p>
            <a:r>
              <a:rPr lang="en-US" dirty="0">
                <a:latin typeface="Garamond"/>
                <a:ea typeface="+mn-lt"/>
                <a:cs typeface="+mn-lt"/>
              </a:rPr>
              <a:t>The recording will be paused during breakout rooms/group work</a:t>
            </a:r>
            <a:endParaRPr lang="en-US">
              <a:ea typeface="+mn-lt"/>
              <a:cs typeface="+mn-lt"/>
            </a:endParaRPr>
          </a:p>
          <a:p>
            <a:r>
              <a:rPr lang="en-US" dirty="0">
                <a:latin typeface="Garamond"/>
                <a:ea typeface="+mn-lt"/>
                <a:cs typeface="+mn-lt"/>
              </a:rPr>
              <a:t>The slideshow, worksheet, and answer sheet will be posted to NULR's website</a:t>
            </a:r>
          </a:p>
          <a:p>
            <a:r>
              <a:rPr lang="en-US" dirty="0">
                <a:latin typeface="Garamond"/>
                <a:cs typeface="Calibri"/>
              </a:rPr>
              <a:t>Zoom links and room locations for the next workshops will be posted to NULR's website and the ASA Weekly Wire</a:t>
            </a:r>
            <a:endParaRPr lang="en-US" err="1">
              <a:latin typeface="Garamond"/>
              <a:ea typeface="+mn-lt"/>
              <a:cs typeface="+mn-lt"/>
            </a:endParaRPr>
          </a:p>
          <a:p>
            <a:pPr lvl="1"/>
            <a:r>
              <a:rPr lang="en-US" dirty="0">
                <a:latin typeface="Garamond"/>
                <a:cs typeface="Calibri"/>
              </a:rPr>
              <a:t>Cite-Checking Workshops: </a:t>
            </a:r>
            <a:r>
              <a:rPr lang="en-US" b="1" dirty="0">
                <a:latin typeface="Garamond"/>
                <a:cs typeface="Calibri"/>
              </a:rPr>
              <a:t>Wednesday, March 27</a:t>
            </a:r>
            <a:r>
              <a:rPr lang="en-US" dirty="0">
                <a:latin typeface="Garamond"/>
                <a:cs typeface="Calibri"/>
              </a:rPr>
              <a:t>, 12:45-2pm (DK 220) and </a:t>
            </a:r>
            <a:r>
              <a:rPr lang="en-US" b="1" dirty="0">
                <a:latin typeface="Garamond"/>
                <a:cs typeface="Calibri"/>
              </a:rPr>
              <a:t>Sunday, March 31</a:t>
            </a:r>
            <a:r>
              <a:rPr lang="en-US" dirty="0">
                <a:latin typeface="Garamond"/>
                <a:cs typeface="Calibri"/>
              </a:rPr>
              <a:t>, 4-5:15pm (Zoom only)</a:t>
            </a:r>
            <a:endParaRPr lang="en-US">
              <a:latin typeface="Garamond"/>
              <a:ea typeface="+mn-lt"/>
              <a:cs typeface="+mn-lt"/>
            </a:endParaRPr>
          </a:p>
          <a:p>
            <a:r>
              <a:rPr lang="en-US" dirty="0">
                <a:latin typeface="Garamond"/>
                <a:ea typeface="+mn-lt"/>
                <a:cs typeface="+mn-lt"/>
              </a:rPr>
              <a:t>Questions? Email </a:t>
            </a:r>
            <a:r>
              <a:rPr lang="en-US" sz="2400" dirty="0">
                <a:latin typeface="Garamond"/>
                <a:ea typeface="+mn-lt"/>
                <a:cs typeface="+mn-lt"/>
              </a:rPr>
              <a:t>Allison (jordan.alli@northeastern.edu) or Dustin (haigler.d@northeastern.edu)</a:t>
            </a:r>
          </a:p>
        </p:txBody>
      </p:sp>
    </p:spTree>
    <p:extLst>
      <p:ext uri="{BB962C8B-B14F-4D97-AF65-F5344CB8AC3E}">
        <p14:creationId xmlns:p14="http://schemas.microsoft.com/office/powerpoint/2010/main" val="108361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3(a)</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42814" y="1137262"/>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dirty="0">
                <a:latin typeface="Garamond"/>
                <a:ea typeface="+mn-lt"/>
                <a:cs typeface="+mn-lt"/>
              </a:rPr>
              <a:t>Contracts of adhesion are </a:t>
            </a:r>
            <a:r>
              <a:rPr lang="en-US" dirty="0">
                <a:highlight>
                  <a:srgbClr val="C0C0C0"/>
                </a:highlight>
                <a:latin typeface="Garamond"/>
                <a:ea typeface="+mn-lt"/>
                <a:cs typeface="+mn-lt"/>
              </a:rPr>
              <a:t>forms</a:t>
            </a:r>
            <a:r>
              <a:rPr lang="en-US" dirty="0">
                <a:latin typeface="Garamond"/>
                <a:ea typeface="+mn-lt"/>
                <a:cs typeface="+mn-lt"/>
              </a:rPr>
              <a:t> that, due to </a:t>
            </a:r>
            <a:r>
              <a:rPr lang="en-US" dirty="0">
                <a:solidFill>
                  <a:schemeClr val="bg1"/>
                </a:solidFill>
                <a:highlight>
                  <a:srgbClr val="808080"/>
                </a:highlight>
                <a:latin typeface="Garamond"/>
                <a:ea typeface="+mn-lt"/>
                <a:cs typeface="+mn-lt"/>
              </a:rPr>
              <a:t>unequal bargaining power</a:t>
            </a:r>
            <a:r>
              <a:rPr lang="en-US" dirty="0">
                <a:latin typeface="Garamond"/>
                <a:ea typeface="+mn-lt"/>
                <a:cs typeface="+mn-lt"/>
              </a:rPr>
              <a:t>, result in </a:t>
            </a:r>
            <a:r>
              <a:rPr lang="en-US" dirty="0">
                <a:solidFill>
                  <a:schemeClr val="bg1"/>
                </a:solidFill>
                <a:highlight>
                  <a:srgbClr val="008080"/>
                </a:highlight>
                <a:latin typeface="Garamond"/>
                <a:ea typeface="+mn-lt"/>
                <a:cs typeface="+mn-lt"/>
              </a:rPr>
              <a:t>unfavorable terms</a:t>
            </a:r>
            <a:r>
              <a:rPr lang="en-US" dirty="0">
                <a:highlight>
                  <a:srgbClr val="008080"/>
                </a:highlight>
                <a:latin typeface="Garamond"/>
                <a:ea typeface="+mn-lt"/>
                <a:cs typeface="+mn-lt"/>
              </a:rPr>
              <a:t> </a:t>
            </a:r>
            <a:r>
              <a:rPr lang="en-US" dirty="0">
                <a:latin typeface="Garamond"/>
                <a:ea typeface="+mn-lt"/>
                <a:cs typeface="+mn-lt"/>
              </a:rPr>
              <a:t>for the weaker party.</a:t>
            </a: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93594"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A </a:t>
            </a:r>
            <a:r>
              <a:rPr lang="en-US">
                <a:highlight>
                  <a:srgbClr val="C0C0C0"/>
                </a:highlight>
                <a:ea typeface="+mn-lt"/>
                <a:cs typeface="+mn-lt"/>
              </a:rPr>
              <a:t>standard-form </a:t>
            </a:r>
            <a:r>
              <a:rPr lang="en-US">
                <a:ea typeface="+mn-lt"/>
                <a:cs typeface="+mn-lt"/>
              </a:rPr>
              <a:t>contract prepared by one party, to be signed by </a:t>
            </a:r>
            <a:r>
              <a:rPr lang="en-US">
                <a:solidFill>
                  <a:schemeClr val="bg1"/>
                </a:solidFill>
                <a:highlight>
                  <a:srgbClr val="808080"/>
                </a:highlight>
                <a:ea typeface="+mn-lt"/>
                <a:cs typeface="+mn-lt"/>
              </a:rPr>
              <a:t>another party in a weaker position</a:t>
            </a:r>
            <a:r>
              <a:rPr lang="en-US">
                <a:ea typeface="+mn-lt"/>
                <a:cs typeface="+mn-lt"/>
              </a:rPr>
              <a:t>, usu. a consumer, who </a:t>
            </a:r>
            <a:r>
              <a:rPr lang="en-US">
                <a:solidFill>
                  <a:schemeClr val="bg1"/>
                </a:solidFill>
                <a:highlight>
                  <a:srgbClr val="008080"/>
                </a:highlight>
                <a:ea typeface="+mn-lt"/>
                <a:cs typeface="+mn-lt"/>
              </a:rPr>
              <a:t>adheres to the contract with little choice about the terms.</a:t>
            </a:r>
            <a:endParaRPr lang="en-US">
              <a:solidFill>
                <a:schemeClr val="bg1"/>
              </a:solidFill>
              <a:highlight>
                <a:srgbClr val="008080"/>
              </a:highlight>
            </a:endParaRPr>
          </a:p>
          <a:p>
            <a:pPr>
              <a:buNone/>
            </a:pPr>
            <a:endParaRPr lang="en-US"/>
          </a:p>
          <a:p>
            <a:pPr marL="0" indent="0">
              <a:buNone/>
            </a:pPr>
            <a:endParaRPr lang="en-US">
              <a:cs typeface="Calibri"/>
            </a:endParaRPr>
          </a:p>
        </p:txBody>
      </p:sp>
      <p:pic>
        <p:nvPicPr>
          <p:cNvPr id="8" name="Graphic 8" descr="Contract with solid fill">
            <a:extLst>
              <a:ext uri="{FF2B5EF4-FFF2-40B4-BE49-F238E27FC236}">
                <a16:creationId xmlns:a16="http://schemas.microsoft.com/office/drawing/2014/main" id="{39E9A75A-4101-4625-B552-A806A6FC63C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6762" y="4150744"/>
            <a:ext cx="1705154" cy="1705154"/>
          </a:xfrm>
          <a:prstGeom prst="rect">
            <a:avLst/>
          </a:prstGeom>
        </p:spPr>
      </p:pic>
      <p:pic>
        <p:nvPicPr>
          <p:cNvPr id="9" name="Graphic 10" descr="Handshake with solid fill">
            <a:extLst>
              <a:ext uri="{FF2B5EF4-FFF2-40B4-BE49-F238E27FC236}">
                <a16:creationId xmlns:a16="http://schemas.microsoft.com/office/drawing/2014/main" id="{02C0563C-D207-4324-95BA-05450968265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14800" y="4064480"/>
            <a:ext cx="1877683" cy="1892060"/>
          </a:xfrm>
          <a:prstGeom prst="rect">
            <a:avLst/>
          </a:prstGeom>
        </p:spPr>
      </p:pic>
    </p:spTree>
    <p:extLst>
      <p:ext uri="{BB962C8B-B14F-4D97-AF65-F5344CB8AC3E}">
        <p14:creationId xmlns:p14="http://schemas.microsoft.com/office/powerpoint/2010/main" val="3649308544"/>
      </p:ext>
    </p:extLst>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3(b)</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Defining an adhesion contract as a “standard-form contract prepared by one party, to be signed by another party in a weaker position, usu. a consumer, who adheres to the contract with little choice about the terms.” </a:t>
            </a:r>
            <a:endParaRPr lang="en-US">
              <a:cs typeface="Calibri"/>
            </a:endParaRP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A standard-form contract prepared by one party, to be signed by another party in a weaker position, usu. a consumer, who adheres to the contract with little choice about the terms.</a:t>
            </a:r>
            <a:endParaRPr lang="en-US">
              <a:cs typeface="Calibri" panose="020F0502020204030204"/>
            </a:endParaRPr>
          </a:p>
          <a:p>
            <a:pPr>
              <a:buNone/>
            </a:pPr>
            <a:endParaRPr lang="en-US"/>
          </a:p>
          <a:p>
            <a:pPr marL="0" indent="0">
              <a:buNone/>
            </a:pPr>
            <a:endParaRPr lang="en-US">
              <a:cs typeface="Calibri"/>
            </a:endParaRPr>
          </a:p>
        </p:txBody>
      </p:sp>
      <p:pic>
        <p:nvPicPr>
          <p:cNvPr id="8" name="Graphic 8" descr="Contract with solid fill">
            <a:extLst>
              <a:ext uri="{FF2B5EF4-FFF2-40B4-BE49-F238E27FC236}">
                <a16:creationId xmlns:a16="http://schemas.microsoft.com/office/drawing/2014/main" id="{39E9A75A-4101-4625-B552-A806A6FC63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6762" y="4668631"/>
            <a:ext cx="1705154" cy="1705154"/>
          </a:xfrm>
          <a:prstGeom prst="rect">
            <a:avLst/>
          </a:prstGeom>
        </p:spPr>
      </p:pic>
      <p:pic>
        <p:nvPicPr>
          <p:cNvPr id="9" name="Graphic 10" descr="Handshake with solid fill">
            <a:extLst>
              <a:ext uri="{FF2B5EF4-FFF2-40B4-BE49-F238E27FC236}">
                <a16:creationId xmlns:a16="http://schemas.microsoft.com/office/drawing/2014/main" id="{02C0563C-D207-4324-95BA-05450968265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15442" y="4668631"/>
            <a:ext cx="1877683" cy="1892060"/>
          </a:xfrm>
          <a:prstGeom prst="rect">
            <a:avLst/>
          </a:prstGeom>
        </p:spPr>
      </p:pic>
    </p:spTree>
    <p:extLst>
      <p:ext uri="{BB962C8B-B14F-4D97-AF65-F5344CB8AC3E}">
        <p14:creationId xmlns:p14="http://schemas.microsoft.com/office/powerpoint/2010/main" val="3309856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Problem 3(b)</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9788" y="1137262"/>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Defining an adhesion contract as a </a:t>
            </a:r>
            <a:r>
              <a:rPr lang="en-US">
                <a:solidFill>
                  <a:schemeClr val="bg1"/>
                </a:solidFill>
                <a:highlight>
                  <a:srgbClr val="800000"/>
                </a:highlight>
                <a:ea typeface="+mn-lt"/>
                <a:cs typeface="+mn-lt"/>
              </a:rPr>
              <a:t>“standard-form contract prepared by one party, to be signed by another party in a weaker position, usu. a consumer, who adheres to the contract with little choice about the terms.” </a:t>
            </a:r>
            <a:endParaRPr lang="en-US">
              <a:solidFill>
                <a:schemeClr val="bg1"/>
              </a:solidFill>
              <a:highlight>
                <a:srgbClr val="800000"/>
              </a:highlight>
            </a:endParaRP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A </a:t>
            </a:r>
            <a:r>
              <a:rPr lang="en-US">
                <a:solidFill>
                  <a:schemeClr val="bg1"/>
                </a:solidFill>
                <a:highlight>
                  <a:srgbClr val="800000"/>
                </a:highlight>
                <a:ea typeface="+mn-lt"/>
                <a:cs typeface="+mn-lt"/>
              </a:rPr>
              <a:t>standard-form contract prepared by one party, to be signed by another party in a weaker position, usu. a consumer, who adheres to the contract with little choice about the terms.</a:t>
            </a:r>
            <a:endParaRPr lang="en-US">
              <a:solidFill>
                <a:schemeClr val="bg1"/>
              </a:solidFill>
              <a:highlight>
                <a:srgbClr val="800000"/>
              </a:highlight>
              <a:cs typeface="Calibri" panose="020F0502020204030204"/>
            </a:endParaRPr>
          </a:p>
          <a:p>
            <a:pPr>
              <a:buNone/>
            </a:pPr>
            <a:endParaRPr lang="en-US"/>
          </a:p>
          <a:p>
            <a:pPr marL="0" indent="0">
              <a:buNone/>
            </a:pPr>
            <a:endParaRPr lang="en-US">
              <a:cs typeface="Calibri"/>
            </a:endParaRPr>
          </a:p>
        </p:txBody>
      </p:sp>
      <p:pic>
        <p:nvPicPr>
          <p:cNvPr id="8" name="Graphic 8" descr="Contract with solid fill">
            <a:extLst>
              <a:ext uri="{FF2B5EF4-FFF2-40B4-BE49-F238E27FC236}">
                <a16:creationId xmlns:a16="http://schemas.microsoft.com/office/drawing/2014/main" id="{39E9A75A-4101-4625-B552-A806A6FC63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762" y="4668631"/>
            <a:ext cx="1705154" cy="1705154"/>
          </a:xfrm>
          <a:prstGeom prst="rect">
            <a:avLst/>
          </a:prstGeom>
        </p:spPr>
      </p:pic>
      <p:pic>
        <p:nvPicPr>
          <p:cNvPr id="9" name="Graphic 10" descr="Handshake with solid fill">
            <a:extLst>
              <a:ext uri="{FF2B5EF4-FFF2-40B4-BE49-F238E27FC236}">
                <a16:creationId xmlns:a16="http://schemas.microsoft.com/office/drawing/2014/main" id="{02C0563C-D207-4324-95BA-054509682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15442" y="4668631"/>
            <a:ext cx="1877683" cy="1892060"/>
          </a:xfrm>
          <a:prstGeom prst="rect">
            <a:avLst/>
          </a:prstGeom>
        </p:spPr>
      </p:pic>
    </p:spTree>
    <p:extLst>
      <p:ext uri="{BB962C8B-B14F-4D97-AF65-F5344CB8AC3E}">
        <p14:creationId xmlns:p14="http://schemas.microsoft.com/office/powerpoint/2010/main" val="4289072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dirty="0">
                <a:latin typeface="Garamond"/>
                <a:cs typeface="Calibri Light"/>
              </a:rPr>
              <a:t>Problem 4</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19412"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Because insurance contracts are adhesion contracts, any reasonable doubt or ambiguity must be resolved in favor of the uninsured.</a:t>
            </a:r>
            <a:endParaRPr lang="en-US"/>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Because insurance policies are contracts of adhesion and are premised on standard forms prepared by the insurer's attorneys, this court has long subscribed to the principle that they are to be construed liberally  in favor of the insured and the ambiguities resolved against the insurer.</a:t>
            </a:r>
            <a:endParaRPr lang="en-US"/>
          </a:p>
          <a:p>
            <a:pPr>
              <a:buNone/>
            </a:pPr>
            <a:endParaRPr lang="en-US"/>
          </a:p>
          <a:p>
            <a:pPr marL="0" indent="0">
              <a:buNone/>
            </a:pPr>
            <a:endParaRPr lang="en-US">
              <a:cs typeface="Calibri"/>
            </a:endParaRPr>
          </a:p>
        </p:txBody>
      </p:sp>
      <p:pic>
        <p:nvPicPr>
          <p:cNvPr id="8" name="Graphic 8" descr="Contract with solid fill">
            <a:extLst>
              <a:ext uri="{FF2B5EF4-FFF2-40B4-BE49-F238E27FC236}">
                <a16:creationId xmlns:a16="http://schemas.microsoft.com/office/drawing/2014/main" id="{39E9A75A-4101-4625-B552-A806A6FC63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6762" y="4596442"/>
            <a:ext cx="1705154" cy="1705154"/>
          </a:xfrm>
          <a:prstGeom prst="rect">
            <a:avLst/>
          </a:prstGeom>
        </p:spPr>
      </p:pic>
      <p:pic>
        <p:nvPicPr>
          <p:cNvPr id="9" name="Graphic 10" descr="Handshake with solid fill">
            <a:extLst>
              <a:ext uri="{FF2B5EF4-FFF2-40B4-BE49-F238E27FC236}">
                <a16:creationId xmlns:a16="http://schemas.microsoft.com/office/drawing/2014/main" id="{02C0563C-D207-4324-95BA-05450968265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15442" y="4596442"/>
            <a:ext cx="1877683" cy="1892060"/>
          </a:xfrm>
          <a:prstGeom prst="rect">
            <a:avLst/>
          </a:prstGeom>
        </p:spPr>
      </p:pic>
    </p:spTree>
    <p:extLst>
      <p:ext uri="{BB962C8B-B14F-4D97-AF65-F5344CB8AC3E}">
        <p14:creationId xmlns:p14="http://schemas.microsoft.com/office/powerpoint/2010/main" val="2139742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latin typeface="Garamond"/>
                <a:cs typeface="Calibri Light"/>
              </a:rPr>
              <a:t>Problem 4</a:t>
            </a:r>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9788" y="1120446"/>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813984"/>
          </a:xfrm>
        </p:spPr>
        <p:txBody>
          <a:bodyPr vert="horz" lIns="91440" tIns="45720" rIns="91440" bIns="45720" rtlCol="0" anchor="t">
            <a:normAutofit/>
          </a:bodyPr>
          <a:lstStyle/>
          <a:p>
            <a:pPr marL="0" indent="0">
              <a:buNone/>
            </a:pPr>
            <a:r>
              <a:rPr lang="en-US">
                <a:ea typeface="+mn-lt"/>
                <a:cs typeface="+mn-lt"/>
              </a:rPr>
              <a:t>Because </a:t>
            </a:r>
            <a:r>
              <a:rPr lang="en-US">
                <a:highlight>
                  <a:srgbClr val="C0C0C0"/>
                </a:highlight>
                <a:ea typeface="+mn-lt"/>
                <a:cs typeface="+mn-lt"/>
              </a:rPr>
              <a:t>insurance contracts are adhesion contracts</a:t>
            </a:r>
            <a:r>
              <a:rPr lang="en-US">
                <a:ea typeface="+mn-lt"/>
                <a:cs typeface="+mn-lt"/>
              </a:rPr>
              <a:t>, </a:t>
            </a:r>
            <a:r>
              <a:rPr lang="en-US">
                <a:solidFill>
                  <a:schemeClr val="bg1"/>
                </a:solidFill>
                <a:highlight>
                  <a:srgbClr val="808080"/>
                </a:highlight>
                <a:ea typeface="+mn-lt"/>
                <a:cs typeface="+mn-lt"/>
              </a:rPr>
              <a:t>any reasonable doubt or ambiguity must be resolved in favor of the uninsured.</a:t>
            </a:r>
            <a:endParaRPr lang="en-US">
              <a:solidFill>
                <a:schemeClr val="bg1"/>
              </a:solidFill>
              <a:highlight>
                <a:srgbClr val="808080"/>
              </a:highlight>
            </a:endParaRP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88502"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4000889"/>
          </a:xfrm>
        </p:spPr>
        <p:txBody>
          <a:bodyPr vert="horz" lIns="91440" tIns="45720" rIns="91440" bIns="45720" rtlCol="0" anchor="t">
            <a:normAutofit/>
          </a:bodyPr>
          <a:lstStyle/>
          <a:p>
            <a:pPr marL="0" indent="0">
              <a:buNone/>
            </a:pPr>
            <a:r>
              <a:rPr lang="en-US">
                <a:ea typeface="+mn-lt"/>
                <a:cs typeface="+mn-lt"/>
              </a:rPr>
              <a:t>Because </a:t>
            </a:r>
            <a:r>
              <a:rPr lang="en-US">
                <a:highlight>
                  <a:srgbClr val="C0C0C0"/>
                </a:highlight>
                <a:ea typeface="+mn-lt"/>
                <a:cs typeface="+mn-lt"/>
              </a:rPr>
              <a:t>insurance policies are contracts of adhesion</a:t>
            </a:r>
            <a:r>
              <a:rPr lang="en-US">
                <a:ea typeface="+mn-lt"/>
                <a:cs typeface="+mn-lt"/>
              </a:rPr>
              <a:t> and are premised on standard forms prepared by the insurer's attorneys, this court has long subscribed to the principle that </a:t>
            </a:r>
            <a:r>
              <a:rPr lang="en-US">
                <a:solidFill>
                  <a:schemeClr val="bg1"/>
                </a:solidFill>
                <a:highlight>
                  <a:srgbClr val="808080"/>
                </a:highlight>
                <a:ea typeface="+mn-lt"/>
                <a:cs typeface="+mn-lt"/>
              </a:rPr>
              <a:t>they are to be construed liberally  in favor of the insured</a:t>
            </a:r>
            <a:r>
              <a:rPr lang="en-US">
                <a:ea typeface="+mn-lt"/>
                <a:cs typeface="+mn-lt"/>
              </a:rPr>
              <a:t> and the ambiguities resolved against the insurer.</a:t>
            </a:r>
            <a:endParaRPr lang="en-US"/>
          </a:p>
          <a:p>
            <a:pPr>
              <a:buNone/>
            </a:pPr>
            <a:endParaRPr lang="en-US">
              <a:ea typeface="+mn-lt"/>
              <a:cs typeface="+mn-lt"/>
            </a:endParaRPr>
          </a:p>
          <a:p>
            <a:pPr>
              <a:buNone/>
            </a:pPr>
            <a:endParaRPr lang="en-US"/>
          </a:p>
          <a:p>
            <a:pPr marL="0" indent="0">
              <a:buNone/>
            </a:pPr>
            <a:endParaRPr lang="en-US">
              <a:cs typeface="Calibri"/>
            </a:endParaRPr>
          </a:p>
        </p:txBody>
      </p:sp>
      <p:pic>
        <p:nvPicPr>
          <p:cNvPr id="8" name="Graphic 8" descr="Contract with solid fill">
            <a:extLst>
              <a:ext uri="{FF2B5EF4-FFF2-40B4-BE49-F238E27FC236}">
                <a16:creationId xmlns:a16="http://schemas.microsoft.com/office/drawing/2014/main" id="{39E9A75A-4101-4625-B552-A806A6FC63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6762" y="4596442"/>
            <a:ext cx="1705154" cy="1705154"/>
          </a:xfrm>
          <a:prstGeom prst="rect">
            <a:avLst/>
          </a:prstGeom>
        </p:spPr>
      </p:pic>
      <p:pic>
        <p:nvPicPr>
          <p:cNvPr id="9" name="Graphic 10" descr="Handshake with solid fill">
            <a:extLst>
              <a:ext uri="{FF2B5EF4-FFF2-40B4-BE49-F238E27FC236}">
                <a16:creationId xmlns:a16="http://schemas.microsoft.com/office/drawing/2014/main" id="{02C0563C-D207-4324-95BA-05450968265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15442" y="4596442"/>
            <a:ext cx="1877683" cy="1892060"/>
          </a:xfrm>
          <a:prstGeom prst="rect">
            <a:avLst/>
          </a:prstGeom>
        </p:spPr>
      </p:pic>
    </p:spTree>
    <p:extLst>
      <p:ext uri="{BB962C8B-B14F-4D97-AF65-F5344CB8AC3E}">
        <p14:creationId xmlns:p14="http://schemas.microsoft.com/office/powerpoint/2010/main" val="1457632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cs typeface="Calibri Light"/>
              </a:rPr>
              <a:t>Wrap Up</a:t>
            </a:r>
            <a:endParaRPr lang="en-US" b="1" i="1"/>
          </a:p>
        </p:txBody>
      </p:sp>
    </p:spTree>
    <p:extLst>
      <p:ext uri="{BB962C8B-B14F-4D97-AF65-F5344CB8AC3E}">
        <p14:creationId xmlns:p14="http://schemas.microsoft.com/office/powerpoint/2010/main" val="2342945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4141662" cy="4064925"/>
          </a:xfrm>
        </p:spPr>
        <p:txBody>
          <a:bodyPr anchor="ctr">
            <a:normAutofit/>
          </a:bodyPr>
          <a:lstStyle/>
          <a:p>
            <a:r>
              <a:rPr lang="en-US" sz="5000" b="1">
                <a:cs typeface="Calibri Light"/>
              </a:rPr>
              <a:t>Next Sessions</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78" name="Content Placeholder 77">
            <a:extLst>
              <a:ext uri="{FF2B5EF4-FFF2-40B4-BE49-F238E27FC236}">
                <a16:creationId xmlns:a16="http://schemas.microsoft.com/office/drawing/2014/main" id="{BA0C115E-3A17-443D-8CFB-08884358D0D5}"/>
              </a:ext>
            </a:extLst>
          </p:cNvPr>
          <p:cNvSpPr>
            <a:spLocks noGrp="1"/>
          </p:cNvSpPr>
          <p:nvPr>
            <p:ph idx="1"/>
          </p:nvPr>
        </p:nvSpPr>
        <p:spPr>
          <a:xfrm>
            <a:off x="5081144" y="1836693"/>
            <a:ext cx="6949259" cy="3324492"/>
          </a:xfrm>
        </p:spPr>
        <p:txBody>
          <a:bodyPr vert="horz" lIns="91440" tIns="45720" rIns="91440" bIns="45720" rtlCol="0" anchor="t">
            <a:normAutofit lnSpcReduction="10000"/>
          </a:bodyPr>
          <a:lstStyle/>
          <a:p>
            <a:r>
              <a:rPr lang="en-US" dirty="0">
                <a:latin typeface="Garamond"/>
                <a:cs typeface="Calibri"/>
              </a:rPr>
              <a:t>Zoom links and room locations for the next workshops will be posted to NULR's website</a:t>
            </a:r>
          </a:p>
          <a:p>
            <a:pPr lvl="1"/>
            <a:r>
              <a:rPr lang="en-US" dirty="0">
                <a:latin typeface="Garamond"/>
                <a:cs typeface="Calibri"/>
              </a:rPr>
              <a:t>Cite-Checking Workshops: </a:t>
            </a:r>
            <a:r>
              <a:rPr lang="en-US" b="1" dirty="0">
                <a:latin typeface="Garamond"/>
                <a:cs typeface="Calibri"/>
              </a:rPr>
              <a:t>Wednesday, March 27</a:t>
            </a:r>
            <a:r>
              <a:rPr lang="en-US">
                <a:latin typeface="Garamond"/>
                <a:cs typeface="Calibri"/>
              </a:rPr>
              <a:t>, 12:45-2pm (DK 220) and </a:t>
            </a:r>
            <a:r>
              <a:rPr lang="en-US" b="1" dirty="0">
                <a:latin typeface="Garamond"/>
                <a:cs typeface="Calibri"/>
              </a:rPr>
              <a:t>Sunday, March 31</a:t>
            </a:r>
            <a:r>
              <a:rPr lang="en-US" dirty="0">
                <a:latin typeface="Garamond"/>
                <a:cs typeface="Calibri"/>
              </a:rPr>
              <a:t>, 4-5:15pm (Zoom only)</a:t>
            </a:r>
          </a:p>
          <a:p>
            <a:r>
              <a:rPr lang="en-US" sz="2400" dirty="0">
                <a:latin typeface="Garamond"/>
                <a:cs typeface="Calibri"/>
              </a:rPr>
              <a:t>Questions? Email Allison (jordan.alli@northeastern.edu) or Dustin (haigler.d@northeastern.edu)</a:t>
            </a:r>
          </a:p>
          <a:p>
            <a:endParaRPr lang="en-US" sz="2400">
              <a:cs typeface="Calibri"/>
            </a:endParaRPr>
          </a:p>
        </p:txBody>
      </p:sp>
    </p:spTree>
    <p:extLst>
      <p:ext uri="{BB962C8B-B14F-4D97-AF65-F5344CB8AC3E}">
        <p14:creationId xmlns:p14="http://schemas.microsoft.com/office/powerpoint/2010/main" val="3475990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cs typeface="Calibri Light"/>
              </a:rPr>
              <a:t>Thank You!</a:t>
            </a:r>
            <a:endParaRPr lang="en-US" b="1" i="1"/>
          </a:p>
        </p:txBody>
      </p:sp>
    </p:spTree>
    <p:extLst>
      <p:ext uri="{BB962C8B-B14F-4D97-AF65-F5344CB8AC3E}">
        <p14:creationId xmlns:p14="http://schemas.microsoft.com/office/powerpoint/2010/main" val="313746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6927D407-A412-4353-907E-2EB322B94231}"/>
              </a:ext>
            </a:extLst>
          </p:cNvPr>
          <p:cNvSpPr>
            <a:spLocks noGrp="1"/>
          </p:cNvSpPr>
          <p:nvPr>
            <p:ph type="title"/>
          </p:nvPr>
        </p:nvSpPr>
        <p:spPr>
          <a:xfrm>
            <a:off x="594360" y="1209086"/>
            <a:ext cx="3876848" cy="4064925"/>
          </a:xfrm>
        </p:spPr>
        <p:txBody>
          <a:bodyPr anchor="ctr">
            <a:normAutofit/>
          </a:bodyPr>
          <a:lstStyle/>
          <a:p>
            <a:r>
              <a:rPr lang="en-US" sz="5000" b="1">
                <a:cs typeface="Calibri Light"/>
              </a:rPr>
              <a:t>Lesson Plan </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5" name="Content Placeholder 2">
            <a:extLst>
              <a:ext uri="{FF2B5EF4-FFF2-40B4-BE49-F238E27FC236}">
                <a16:creationId xmlns:a16="http://schemas.microsoft.com/office/drawing/2014/main" id="{E45FA90D-4B0C-409D-8923-CADD56E408B4}"/>
              </a:ext>
            </a:extLst>
          </p:cNvPr>
          <p:cNvGraphicFramePr>
            <a:graphicFrameLocks noGrp="1"/>
          </p:cNvGraphicFramePr>
          <p:nvPr>
            <p:ph idx="1"/>
            <p:extLst>
              <p:ext uri="{D42A27DB-BD31-4B8C-83A1-F6EECF244321}">
                <p14:modId xmlns:p14="http://schemas.microsoft.com/office/powerpoint/2010/main" val="3586835208"/>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415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nvGrpSpPr>
          <p:cNvPr id="10" name="Group 9">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1" name="Straight Connector 10">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3A3CDED7-A750-4126-819F-3282EF93ED62}"/>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b="1" i="1">
                <a:latin typeface="Garamond"/>
                <a:cs typeface="Calibri Light"/>
              </a:rPr>
              <a:t>Fact-Checking</a:t>
            </a:r>
            <a:endParaRPr lang="en-US" sz="6600" b="1" i="1" kern="1200">
              <a:cs typeface="Calibri Light"/>
            </a:endParaRPr>
          </a:p>
        </p:txBody>
      </p:sp>
    </p:spTree>
    <p:extLst>
      <p:ext uri="{BB962C8B-B14F-4D97-AF65-F5344CB8AC3E}">
        <p14:creationId xmlns:p14="http://schemas.microsoft.com/office/powerpoint/2010/main" val="17879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 name="Title 1">
            <a:extLst>
              <a:ext uri="{FF2B5EF4-FFF2-40B4-BE49-F238E27FC236}">
                <a16:creationId xmlns:a16="http://schemas.microsoft.com/office/drawing/2014/main" id="{BF490BE4-8B77-43C1-8748-5D555B9B3E21}"/>
              </a:ext>
            </a:extLst>
          </p:cNvPr>
          <p:cNvSpPr>
            <a:spLocks noGrp="1"/>
          </p:cNvSpPr>
          <p:nvPr>
            <p:ph type="title"/>
          </p:nvPr>
        </p:nvSpPr>
        <p:spPr>
          <a:xfrm>
            <a:off x="594360" y="1209086"/>
            <a:ext cx="3876848" cy="4064925"/>
          </a:xfrm>
        </p:spPr>
        <p:txBody>
          <a:bodyPr anchor="ctr">
            <a:normAutofit/>
          </a:bodyPr>
          <a:lstStyle/>
          <a:p>
            <a:r>
              <a:rPr lang="en-US" sz="5000" b="1">
                <a:cs typeface="Calibri Light"/>
              </a:rPr>
              <a:t>Why It Matters</a:t>
            </a:r>
            <a:endParaRPr lang="en-US" sz="5000" b="1"/>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aramond" panose="02020404030301010803" pitchFamily="18" charset="0"/>
            </a:endParaRPr>
          </a:p>
        </p:txBody>
      </p:sp>
      <p:graphicFrame>
        <p:nvGraphicFramePr>
          <p:cNvPr id="5" name="Content Placeholder 2">
            <a:extLst>
              <a:ext uri="{FF2B5EF4-FFF2-40B4-BE49-F238E27FC236}">
                <a16:creationId xmlns:a16="http://schemas.microsoft.com/office/drawing/2014/main" id="{4E6EE028-DE64-4F6A-874A-0851B89D1BF9}"/>
              </a:ext>
            </a:extLst>
          </p:cNvPr>
          <p:cNvGraphicFramePr>
            <a:graphicFrameLocks noGrp="1"/>
          </p:cNvGraphicFramePr>
          <p:nvPr>
            <p:ph idx="1"/>
            <p:extLst>
              <p:ext uri="{D42A27DB-BD31-4B8C-83A1-F6EECF244321}">
                <p14:modId xmlns:p14="http://schemas.microsoft.com/office/powerpoint/2010/main" val="1272552127"/>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077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3" name="Content Placeholder 1072">
            <a:extLst>
              <a:ext uri="{FF2B5EF4-FFF2-40B4-BE49-F238E27FC236}">
                <a16:creationId xmlns:a16="http://schemas.microsoft.com/office/drawing/2014/main" id="{B986EE2A-2370-9D98-858F-463ED76ED4F0}"/>
              </a:ext>
            </a:extLst>
          </p:cNvPr>
          <p:cNvGraphicFramePr>
            <a:graphicFrameLocks noGrp="1"/>
          </p:cNvGraphicFramePr>
          <p:nvPr>
            <p:ph idx="1"/>
            <p:extLst>
              <p:ext uri="{D42A27DB-BD31-4B8C-83A1-F6EECF244321}">
                <p14:modId xmlns:p14="http://schemas.microsoft.com/office/powerpoint/2010/main" val="27019084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79" name="Title 1778">
            <a:extLst>
              <a:ext uri="{FF2B5EF4-FFF2-40B4-BE49-F238E27FC236}">
                <a16:creationId xmlns:a16="http://schemas.microsoft.com/office/drawing/2014/main" id="{8870C543-169E-8BDB-CED6-19145C0ABD66}"/>
              </a:ext>
            </a:extLst>
          </p:cNvPr>
          <p:cNvSpPr>
            <a:spLocks noGrp="1"/>
          </p:cNvSpPr>
          <p:nvPr>
            <p:ph type="title"/>
          </p:nvPr>
        </p:nvSpPr>
        <p:spPr/>
        <p:txBody>
          <a:bodyPr/>
          <a:lstStyle/>
          <a:p>
            <a:r>
              <a:rPr lang="en-US">
                <a:latin typeface="Garamond"/>
              </a:rPr>
              <a:t>How to Fact-Check</a:t>
            </a:r>
            <a:endParaRPr lang="en-US"/>
          </a:p>
        </p:txBody>
      </p:sp>
    </p:spTree>
    <p:extLst>
      <p:ext uri="{BB962C8B-B14F-4D97-AF65-F5344CB8AC3E}">
        <p14:creationId xmlns:p14="http://schemas.microsoft.com/office/powerpoint/2010/main" val="17368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90205E-7602-1458-BF7E-057CB86AF695}"/>
              </a:ext>
            </a:extLst>
          </p:cNvPr>
          <p:cNvSpPr>
            <a:spLocks noGrp="1"/>
          </p:cNvSpPr>
          <p:nvPr>
            <p:ph type="title"/>
          </p:nvPr>
        </p:nvSpPr>
        <p:spPr>
          <a:xfrm>
            <a:off x="1115568" y="548640"/>
            <a:ext cx="10168128" cy="1179576"/>
          </a:xfrm>
        </p:spPr>
        <p:txBody>
          <a:bodyPr>
            <a:normAutofit/>
          </a:bodyPr>
          <a:lstStyle/>
          <a:p>
            <a:r>
              <a:rPr lang="en-US" sz="4000">
                <a:latin typeface="Garamond"/>
              </a:rPr>
              <a:t>Common Fact-Checking Mistakes</a:t>
            </a:r>
            <a:endParaRPr lang="en-US"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A52F10C-1F04-5670-1EC1-89DBF34FEC8F}"/>
              </a:ext>
            </a:extLst>
          </p:cNvPr>
          <p:cNvSpPr>
            <a:spLocks noGrp="1"/>
          </p:cNvSpPr>
          <p:nvPr>
            <p:ph idx="1"/>
          </p:nvPr>
        </p:nvSpPr>
        <p:spPr>
          <a:xfrm>
            <a:off x="183765" y="1784251"/>
            <a:ext cx="10932040" cy="4734833"/>
          </a:xfrm>
        </p:spPr>
        <p:txBody>
          <a:bodyPr vert="horz" lIns="91440" tIns="45720" rIns="91440" bIns="45720" rtlCol="0" anchor="t">
            <a:noAutofit/>
          </a:bodyPr>
          <a:lstStyle/>
          <a:p>
            <a:endParaRPr lang="en-US" sz="2200">
              <a:latin typeface="Garamond"/>
            </a:endParaRPr>
          </a:p>
          <a:p>
            <a:r>
              <a:rPr lang="en-US" sz="2200" b="1" dirty="0">
                <a:latin typeface="Garamond"/>
              </a:rPr>
              <a:t>Plagiarism</a:t>
            </a:r>
            <a:r>
              <a:rPr lang="en-US" sz="2200" dirty="0">
                <a:latin typeface="Garamond"/>
              </a:rPr>
              <a:t> – if more than 3 words in a row are the same, you need to reword or put quotes around them</a:t>
            </a:r>
            <a:endParaRPr lang="en-US" sz="2200" dirty="0"/>
          </a:p>
          <a:p>
            <a:r>
              <a:rPr lang="en-US" sz="2200" b="1" dirty="0">
                <a:latin typeface="Garamond"/>
              </a:rPr>
              <a:t>Mistakes in direct quotations,</a:t>
            </a:r>
            <a:r>
              <a:rPr lang="en-US" sz="2200" dirty="0">
                <a:latin typeface="Garamond"/>
              </a:rPr>
              <a:t> particularly in grammar or spelling</a:t>
            </a:r>
            <a:endParaRPr lang="en-US" sz="2200" dirty="0"/>
          </a:p>
          <a:p>
            <a:r>
              <a:rPr lang="en-US" sz="2200" b="1" dirty="0">
                <a:latin typeface="Garamond"/>
              </a:rPr>
              <a:t>Mistakes in qualifying words</a:t>
            </a:r>
            <a:endParaRPr lang="en-US" sz="2200" b="1" dirty="0"/>
          </a:p>
          <a:p>
            <a:pPr lvl="1"/>
            <a:r>
              <a:rPr lang="en-US" sz="2200" dirty="0">
                <a:latin typeface="Garamond"/>
              </a:rPr>
              <a:t>Source states "in some cases...", but the author says in "all cases"</a:t>
            </a:r>
            <a:endParaRPr lang="en-US" sz="2200" dirty="0"/>
          </a:p>
          <a:p>
            <a:r>
              <a:rPr lang="en-US" sz="2200" b="1" dirty="0">
                <a:latin typeface="Garamond"/>
              </a:rPr>
              <a:t>Causal Mistakes</a:t>
            </a:r>
            <a:endParaRPr lang="en-US" sz="2200" b="1" dirty="0"/>
          </a:p>
          <a:p>
            <a:pPr lvl="1"/>
            <a:r>
              <a:rPr lang="en-US" sz="2200" dirty="0">
                <a:latin typeface="Garamond"/>
              </a:rPr>
              <a:t>False Causality – Source says, "X contributes to Y", and author says "X leads to Y"</a:t>
            </a:r>
            <a:endParaRPr lang="en-US" sz="2200" dirty="0"/>
          </a:p>
          <a:p>
            <a:endParaRPr lang="en-US" sz="2200"/>
          </a:p>
          <a:p>
            <a:endParaRPr lang="en-US" sz="2200"/>
          </a:p>
          <a:p>
            <a:pPr lvl="1"/>
            <a:endParaRPr lang="en-US" sz="2200"/>
          </a:p>
          <a:p>
            <a:pPr lvl="1"/>
            <a:endParaRPr lang="en-US" sz="2200"/>
          </a:p>
          <a:p>
            <a:endParaRPr lang="en-US" sz="2200"/>
          </a:p>
        </p:txBody>
      </p:sp>
    </p:spTree>
    <p:extLst>
      <p:ext uri="{BB962C8B-B14F-4D97-AF65-F5344CB8AC3E}">
        <p14:creationId xmlns:p14="http://schemas.microsoft.com/office/powerpoint/2010/main" val="2218092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90205E-7602-1458-BF7E-057CB86AF695}"/>
              </a:ext>
            </a:extLst>
          </p:cNvPr>
          <p:cNvSpPr>
            <a:spLocks noGrp="1"/>
          </p:cNvSpPr>
          <p:nvPr>
            <p:ph type="title"/>
          </p:nvPr>
        </p:nvSpPr>
        <p:spPr>
          <a:xfrm>
            <a:off x="1115568" y="548640"/>
            <a:ext cx="10168128" cy="1179576"/>
          </a:xfrm>
        </p:spPr>
        <p:txBody>
          <a:bodyPr>
            <a:normAutofit/>
          </a:bodyPr>
          <a:lstStyle/>
          <a:p>
            <a:r>
              <a:rPr lang="en-US" sz="4000">
                <a:latin typeface="Garamond"/>
              </a:rPr>
              <a:t>Common Fact-Checking Mistakes Cont.</a:t>
            </a:r>
            <a:endParaRPr lang="en-US" sz="400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A52F10C-1F04-5670-1EC1-89DBF34FEC8F}"/>
              </a:ext>
            </a:extLst>
          </p:cNvPr>
          <p:cNvSpPr>
            <a:spLocks noGrp="1"/>
          </p:cNvSpPr>
          <p:nvPr>
            <p:ph idx="1"/>
          </p:nvPr>
        </p:nvSpPr>
        <p:spPr>
          <a:xfrm>
            <a:off x="204738" y="1693370"/>
            <a:ext cx="10932040" cy="4734833"/>
          </a:xfrm>
        </p:spPr>
        <p:txBody>
          <a:bodyPr vert="horz" lIns="91440" tIns="45720" rIns="91440" bIns="45720" rtlCol="0" anchor="t">
            <a:noAutofit/>
          </a:bodyPr>
          <a:lstStyle/>
          <a:p>
            <a:pPr marL="0" indent="0">
              <a:buNone/>
            </a:pPr>
            <a:endParaRPr lang="en-US" sz="2200"/>
          </a:p>
          <a:p>
            <a:r>
              <a:rPr lang="en-US" sz="2200" b="1">
                <a:latin typeface="Garamond"/>
              </a:rPr>
              <a:t>Incorrect numbers</a:t>
            </a:r>
            <a:r>
              <a:rPr lang="en-US" sz="2200">
                <a:latin typeface="Garamond"/>
              </a:rPr>
              <a:t> (e.g. ages, dates, percentages)</a:t>
            </a:r>
            <a:endParaRPr lang="en-US" sz="2200"/>
          </a:p>
          <a:p>
            <a:r>
              <a:rPr lang="en-US" sz="2200" b="1">
                <a:latin typeface="Garamond"/>
              </a:rPr>
              <a:t>Misspelling or mis-abbreviatin</a:t>
            </a:r>
            <a:r>
              <a:rPr lang="en-US" sz="2200">
                <a:latin typeface="Garamond"/>
              </a:rPr>
              <a:t>g names of people, agencies, or titles</a:t>
            </a:r>
            <a:endParaRPr lang="en-US" sz="2200"/>
          </a:p>
          <a:p>
            <a:r>
              <a:rPr lang="en-US" sz="2200" b="1">
                <a:latin typeface="Garamond"/>
              </a:rPr>
              <a:t>Inferences drawn and signals needed </a:t>
            </a:r>
            <a:r>
              <a:rPr lang="en-US" sz="2200">
                <a:latin typeface="Garamond"/>
              </a:rPr>
              <a:t>(on application, there will not be any signal related issues)</a:t>
            </a:r>
          </a:p>
          <a:p>
            <a:r>
              <a:rPr lang="en-US" sz="2200" b="1">
                <a:latin typeface="Garamond"/>
              </a:rPr>
              <a:t>Source doesn’t say what the author is asserting</a:t>
            </a:r>
            <a:r>
              <a:rPr lang="en-US" sz="2200">
                <a:latin typeface="Garamond"/>
              </a:rPr>
              <a:t> (on application, this is not the case – it will be "right" source)</a:t>
            </a:r>
            <a:endParaRPr lang="en-US" sz="2200"/>
          </a:p>
          <a:p>
            <a:endParaRPr lang="en-US" sz="2200"/>
          </a:p>
          <a:p>
            <a:pPr lvl="1"/>
            <a:endParaRPr lang="en-US" sz="2200"/>
          </a:p>
          <a:p>
            <a:pPr lvl="1"/>
            <a:endParaRPr lang="en-US" sz="2200"/>
          </a:p>
          <a:p>
            <a:endParaRPr lang="en-US" sz="2200"/>
          </a:p>
        </p:txBody>
      </p:sp>
    </p:spTree>
    <p:extLst>
      <p:ext uri="{BB962C8B-B14F-4D97-AF65-F5344CB8AC3E}">
        <p14:creationId xmlns:p14="http://schemas.microsoft.com/office/powerpoint/2010/main" val="331859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D27F-F4B5-4E9F-BD34-7B3AB54F877F}"/>
              </a:ext>
            </a:extLst>
          </p:cNvPr>
          <p:cNvSpPr>
            <a:spLocks noGrp="1"/>
          </p:cNvSpPr>
          <p:nvPr>
            <p:ph type="title"/>
          </p:nvPr>
        </p:nvSpPr>
        <p:spPr>
          <a:xfrm>
            <a:off x="839788" y="192597"/>
            <a:ext cx="10515600" cy="1325563"/>
          </a:xfrm>
        </p:spPr>
        <p:txBody>
          <a:bodyPr/>
          <a:lstStyle/>
          <a:p>
            <a:r>
              <a:rPr lang="en-US" b="1">
                <a:cs typeface="Calibri Light"/>
              </a:rPr>
              <a:t>Example 1:</a:t>
            </a:r>
            <a:endParaRPr lang="en-US" b="1"/>
          </a:p>
        </p:txBody>
      </p:sp>
      <p:sp>
        <p:nvSpPr>
          <p:cNvPr id="5" name="Text Placeholder 4">
            <a:extLst>
              <a:ext uri="{FF2B5EF4-FFF2-40B4-BE49-F238E27FC236}">
                <a16:creationId xmlns:a16="http://schemas.microsoft.com/office/drawing/2014/main" id="{057BE1E6-4F75-4BBF-8B3D-8B9137518AF4}"/>
              </a:ext>
            </a:extLst>
          </p:cNvPr>
          <p:cNvSpPr>
            <a:spLocks noGrp="1"/>
          </p:cNvSpPr>
          <p:nvPr>
            <p:ph type="body" idx="1"/>
          </p:nvPr>
        </p:nvSpPr>
        <p:spPr>
          <a:xfrm>
            <a:off x="836612" y="1133987"/>
            <a:ext cx="5157787" cy="823912"/>
          </a:xfrm>
        </p:spPr>
        <p:txBody>
          <a:bodyPr/>
          <a:lstStyle/>
          <a:p>
            <a:r>
              <a:rPr lang="en-US" i="1">
                <a:cs typeface="Calibri"/>
              </a:rPr>
              <a:t>Author’s Assertion</a:t>
            </a:r>
            <a:endParaRPr lang="en-US" i="1"/>
          </a:p>
        </p:txBody>
      </p:sp>
      <p:sp>
        <p:nvSpPr>
          <p:cNvPr id="3" name="Content Placeholder 2">
            <a:extLst>
              <a:ext uri="{FF2B5EF4-FFF2-40B4-BE49-F238E27FC236}">
                <a16:creationId xmlns:a16="http://schemas.microsoft.com/office/drawing/2014/main" id="{83C134FD-8AD3-461D-B8E1-A812754D78FA}"/>
              </a:ext>
            </a:extLst>
          </p:cNvPr>
          <p:cNvSpPr>
            <a:spLocks noGrp="1"/>
          </p:cNvSpPr>
          <p:nvPr>
            <p:ph sz="half" idx="2"/>
          </p:nvPr>
        </p:nvSpPr>
        <p:spPr>
          <a:xfrm>
            <a:off x="839788" y="1944358"/>
            <a:ext cx="5157787" cy="3684588"/>
          </a:xfrm>
        </p:spPr>
        <p:txBody>
          <a:bodyPr vert="horz" lIns="91440" tIns="45720" rIns="91440" bIns="45720" rtlCol="0" anchor="t">
            <a:normAutofit lnSpcReduction="10000"/>
          </a:bodyPr>
          <a:lstStyle/>
          <a:p>
            <a:pPr marL="0" indent="0">
              <a:buNone/>
            </a:pPr>
            <a:r>
              <a:rPr lang="en-US">
                <a:cs typeface="Calibri" panose="020F0502020204030204"/>
              </a:rPr>
              <a:t>Adopting a shelter dog is an opportunity to bring home a lovable new family member. It is important to consider your finances and lifestyle before bringing home a dog, to ensure that it will be a successful adoption. </a:t>
            </a:r>
          </a:p>
        </p:txBody>
      </p:sp>
      <p:sp>
        <p:nvSpPr>
          <p:cNvPr id="6" name="Text Placeholder 5">
            <a:extLst>
              <a:ext uri="{FF2B5EF4-FFF2-40B4-BE49-F238E27FC236}">
                <a16:creationId xmlns:a16="http://schemas.microsoft.com/office/drawing/2014/main" id="{E3F7A8D4-661D-40EF-8FC3-5EF01BED0617}"/>
              </a:ext>
            </a:extLst>
          </p:cNvPr>
          <p:cNvSpPr>
            <a:spLocks noGrp="1"/>
          </p:cNvSpPr>
          <p:nvPr>
            <p:ph type="body" sz="quarter" idx="3"/>
          </p:nvPr>
        </p:nvSpPr>
        <p:spPr>
          <a:xfrm>
            <a:off x="6416615" y="1120446"/>
            <a:ext cx="5183188" cy="823912"/>
          </a:xfrm>
        </p:spPr>
        <p:txBody>
          <a:bodyPr/>
          <a:lstStyle/>
          <a:p>
            <a:r>
              <a:rPr lang="en-US" i="1">
                <a:cs typeface="Calibri"/>
              </a:rPr>
              <a:t>Source Material</a:t>
            </a:r>
            <a:endParaRPr lang="en-US" i="1"/>
          </a:p>
        </p:txBody>
      </p:sp>
      <p:sp>
        <p:nvSpPr>
          <p:cNvPr id="4" name="Content Placeholder 3">
            <a:extLst>
              <a:ext uri="{FF2B5EF4-FFF2-40B4-BE49-F238E27FC236}">
                <a16:creationId xmlns:a16="http://schemas.microsoft.com/office/drawing/2014/main" id="{40659D69-9BA8-4983-8FF1-E2058BB9268D}"/>
              </a:ext>
            </a:extLst>
          </p:cNvPr>
          <p:cNvSpPr>
            <a:spLocks noGrp="1"/>
          </p:cNvSpPr>
          <p:nvPr>
            <p:ph sz="quarter" idx="4"/>
          </p:nvPr>
        </p:nvSpPr>
        <p:spPr>
          <a:xfrm>
            <a:off x="6488502" y="1944358"/>
            <a:ext cx="5183188" cy="3684588"/>
          </a:xfrm>
        </p:spPr>
        <p:txBody>
          <a:bodyPr vert="horz" lIns="91440" tIns="45720" rIns="91440" bIns="45720" rtlCol="0" anchor="t">
            <a:normAutofit lnSpcReduction="10000"/>
          </a:bodyPr>
          <a:lstStyle/>
          <a:p>
            <a:pPr marL="0" indent="0">
              <a:buNone/>
            </a:pPr>
            <a:r>
              <a:rPr lang="en-US">
                <a:ea typeface="+mn-lt"/>
                <a:cs typeface="+mn-lt"/>
              </a:rPr>
              <a:t>Dog shelters and rescues are full of lovable, active and healthy adoptable dogs just waiting for someone to take them home. A majority of dogs are given up when their prior owner can no longer afford the financial requirements to keep them or didn't realize how much time &amp; attention a dog adoption deserves and needs. </a:t>
            </a:r>
            <a:endParaRPr lang="en-US"/>
          </a:p>
        </p:txBody>
      </p:sp>
      <p:pic>
        <p:nvPicPr>
          <p:cNvPr id="7" name="Graphic 7" descr="Puppy with solid fill">
            <a:extLst>
              <a:ext uri="{FF2B5EF4-FFF2-40B4-BE49-F238E27FC236}">
                <a16:creationId xmlns:a16="http://schemas.microsoft.com/office/drawing/2014/main" id="{7289B785-B9D5-4C67-9004-6DA12AF6BD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7403" y="4510178"/>
            <a:ext cx="1762664" cy="1748286"/>
          </a:xfrm>
          <a:prstGeom prst="rect">
            <a:avLst/>
          </a:prstGeom>
        </p:spPr>
      </p:pic>
      <p:pic>
        <p:nvPicPr>
          <p:cNvPr id="8" name="Graphic 8" descr="Dog House with solid fill">
            <a:extLst>
              <a:ext uri="{FF2B5EF4-FFF2-40B4-BE49-F238E27FC236}">
                <a16:creationId xmlns:a16="http://schemas.microsoft.com/office/drawing/2014/main" id="{737357AB-760F-473D-91AC-A23A18FFD6E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57290" y="4208253"/>
            <a:ext cx="2035833" cy="2050211"/>
          </a:xfrm>
          <a:prstGeom prst="rect">
            <a:avLst/>
          </a:prstGeom>
        </p:spPr>
      </p:pic>
    </p:spTree>
    <p:extLst>
      <p:ext uri="{BB962C8B-B14F-4D97-AF65-F5344CB8AC3E}">
        <p14:creationId xmlns:p14="http://schemas.microsoft.com/office/powerpoint/2010/main" val="1721235321"/>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44546A"/>
      </a:dk2>
      <a:lt2>
        <a:srgbClr val="E7E6E6"/>
      </a:lt2>
      <a:accent1>
        <a:srgbClr val="941100"/>
      </a:accent1>
      <a:accent2>
        <a:srgbClr val="941100"/>
      </a:accent2>
      <a:accent3>
        <a:srgbClr val="A5A5A5"/>
      </a:accent3>
      <a:accent4>
        <a:srgbClr val="941100"/>
      </a:accent4>
      <a:accent5>
        <a:srgbClr val="A9A9A9"/>
      </a:accent5>
      <a:accent6>
        <a:srgbClr val="941100"/>
      </a:accent6>
      <a:hlink>
        <a:srgbClr val="A9A9A9"/>
      </a:hlink>
      <a:folHlink>
        <a:srgbClr val="9411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EC20D39E19AF438255778717AB351F" ma:contentTypeVersion="10" ma:contentTypeDescription="Create a new document." ma:contentTypeScope="" ma:versionID="a1ece8a439668b229e92f591dec4b509">
  <xsd:schema xmlns:xsd="http://www.w3.org/2001/XMLSchema" xmlns:xs="http://www.w3.org/2001/XMLSchema" xmlns:p="http://schemas.microsoft.com/office/2006/metadata/properties" xmlns:ns2="3ba32736-562b-4d50-a4f9-c89ebbc5a6a8" xmlns:ns3="f9b6bf38-5105-403e-b390-8bfff61e19f4" targetNamespace="http://schemas.microsoft.com/office/2006/metadata/properties" ma:root="true" ma:fieldsID="541786a72425ca1cd54dd92115ccb9dd" ns2:_="" ns3:_="">
    <xsd:import namespace="3ba32736-562b-4d50-a4f9-c89ebbc5a6a8"/>
    <xsd:import namespace="f9b6bf38-5105-403e-b390-8bfff61e19f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a32736-562b-4d50-a4f9-c89ebbc5a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b6bf38-5105-403e-b390-8bfff61e19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BADA6D-CFCD-4ECB-A947-A150F80DBE7D}">
  <ds:schemaRefs>
    <ds:schemaRef ds:uri="3ba32736-562b-4d50-a4f9-c89ebbc5a6a8"/>
    <ds:schemaRef ds:uri="f9b6bf38-5105-403e-b390-8bfff61e19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49D1CD7-7B6E-40DE-A0AD-D4AD186786CB}">
  <ds:schemaRefs>
    <ds:schemaRef ds:uri="http://schemas.microsoft.com/sharepoint/v3/contenttype/forms"/>
  </ds:schemaRefs>
</ds:datastoreItem>
</file>

<file path=customXml/itemProps3.xml><?xml version="1.0" encoding="utf-8"?>
<ds:datastoreItem xmlns:ds="http://schemas.openxmlformats.org/officeDocument/2006/customXml" ds:itemID="{2AF9AE68-9818-4D21-99F8-40AB06DF6E6F}">
  <ds:schemaRefs>
    <ds:schemaRef ds:uri="3ba32736-562b-4d50-a4f9-c89ebbc5a6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3516</Words>
  <Application>Microsoft Macintosh PowerPoint</Application>
  <PresentationFormat>Widescreen</PresentationFormat>
  <Paragraphs>203</Paragraphs>
  <Slides>27</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Garamond</vt:lpstr>
      <vt:lpstr>Office Theme</vt:lpstr>
      <vt:lpstr>Introduction to Fact-Checking</vt:lpstr>
      <vt:lpstr>Logistics &amp; Program Notes for Online Workshops</vt:lpstr>
      <vt:lpstr>Lesson Plan </vt:lpstr>
      <vt:lpstr>Fact-Checking</vt:lpstr>
      <vt:lpstr>Why It Matters</vt:lpstr>
      <vt:lpstr>How to Fact-Check</vt:lpstr>
      <vt:lpstr>Common Fact-Checking Mistakes</vt:lpstr>
      <vt:lpstr>Common Fact-Checking Mistakes Cont.</vt:lpstr>
      <vt:lpstr>Example 1:</vt:lpstr>
      <vt:lpstr>Example 1:</vt:lpstr>
      <vt:lpstr>Example 2:</vt:lpstr>
      <vt:lpstr>Example 2:</vt:lpstr>
      <vt:lpstr>Practice http://nulawreview.org/resources-for-applicants-1</vt:lpstr>
      <vt:lpstr>Problem 1</vt:lpstr>
      <vt:lpstr>Problem 1</vt:lpstr>
      <vt:lpstr>Problem 2</vt:lpstr>
      <vt:lpstr>Problem 2</vt:lpstr>
      <vt:lpstr>Problem 2</vt:lpstr>
      <vt:lpstr>Problem 3(a)</vt:lpstr>
      <vt:lpstr>Problem 3(a)</vt:lpstr>
      <vt:lpstr>Problem 3(b)</vt:lpstr>
      <vt:lpstr>Problem 3(b)</vt:lpstr>
      <vt:lpstr>Problem 4</vt:lpstr>
      <vt:lpstr>Problem 4</vt:lpstr>
      <vt:lpstr>Wrap Up</vt:lpstr>
      <vt:lpstr>Next Sessions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Allison Jordan</cp:lastModifiedBy>
  <cp:revision>63</cp:revision>
  <dcterms:created xsi:type="dcterms:W3CDTF">2021-02-19T01:06:59Z</dcterms:created>
  <dcterms:modified xsi:type="dcterms:W3CDTF">2024-03-25T13:26:58Z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0x01010027EC20D39E19AF438255778717AB351F</vt:lpwstr>
  </property>
  <property fmtid="{D5CDD505-2E9C-101B-9397-08002B2CF9AE}" pid="3" name="MediaServiceImageTags">
    <vt:lpwstr/>
  </property>
  <property fmtid="{D5CDD505-2E9C-101B-9397-08002B2CF9AE}" pid="4" name="Order">
    <vt:r8>25700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TriggerFlowInfo">
    <vt:lpwstr/>
  </property>
  <property fmtid="{D5CDD505-2E9C-101B-9397-08002B2CF9AE}" pid="9" name="ComplianceAssetId">
    <vt:lpwstr/>
  </property>
  <property fmtid="{D5CDD505-2E9C-101B-9397-08002B2CF9AE}" pid="10" name="TemplateUrl">
    <vt:lpwstr/>
  </property>
</Properties>
</file>